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8"/>
  </p:notesMasterIdLst>
  <p:sldIdLst>
    <p:sldId id="256" r:id="rId2"/>
    <p:sldId id="257" r:id="rId3"/>
    <p:sldId id="295" r:id="rId4"/>
    <p:sldId id="297" r:id="rId5"/>
    <p:sldId id="300" r:id="rId6"/>
    <p:sldId id="302" r:id="rId7"/>
    <p:sldId id="364" r:id="rId8"/>
    <p:sldId id="365" r:id="rId9"/>
    <p:sldId id="366" r:id="rId10"/>
    <p:sldId id="368" r:id="rId11"/>
    <p:sldId id="369" r:id="rId12"/>
    <p:sldId id="370" r:id="rId13"/>
    <p:sldId id="371" r:id="rId14"/>
    <p:sldId id="372" r:id="rId15"/>
    <p:sldId id="373" r:id="rId16"/>
    <p:sldId id="278"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Red Hat Display" panose="020B0604020202020204" charset="0"/>
      <p:regular r:id="rId23"/>
      <p:bold r:id="rId24"/>
      <p:italic r:id="rId25"/>
      <p:boldItalic r:id="rId26"/>
    </p:embeddedFont>
    <p:embeddedFont>
      <p:font typeface="Red Hat Text"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F38A07-D7B8-4D88-859F-E63A7DEED6EB}">
  <a:tblStyle styleId="{67F38A07-D7B8-4D88-859F-E63A7DEED6E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750AF5C-1CCD-4E7A-9779-E25E6EAF9B9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37" d="100"/>
          <a:sy n="137" d="100"/>
        </p:scale>
        <p:origin x="786" y="11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c80e817397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c80e817397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5"/>
            </a:gs>
            <a:gs pos="100000">
              <a:schemeClr val="accent4"/>
            </a:gs>
          </a:gsLst>
          <a:lin ang="18900044" scaled="0"/>
        </a:gradFill>
        <a:effectLst/>
      </p:bgPr>
    </p:bg>
    <p:spTree>
      <p:nvGrpSpPr>
        <p:cNvPr id="1" name="Shape 9"/>
        <p:cNvGrpSpPr/>
        <p:nvPr/>
      </p:nvGrpSpPr>
      <p:grpSpPr>
        <a:xfrm>
          <a:off x="0" y="0"/>
          <a:ext cx="0" cy="0"/>
          <a:chOff x="0" y="0"/>
          <a:chExt cx="0" cy="0"/>
        </a:xfrm>
      </p:grpSpPr>
      <p:sp>
        <p:nvSpPr>
          <p:cNvPr id="10" name="Google Shape;10;p2"/>
          <p:cNvSpPr/>
          <p:nvPr/>
        </p:nvSpPr>
        <p:spPr>
          <a:xfrm rot="5400000">
            <a:off x="254825" y="626250"/>
            <a:ext cx="3366900" cy="38910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2" name="Google Shape;12;p2"/>
          <p:cNvSpPr txBox="1">
            <a:spLocks noGrp="1"/>
          </p:cNvSpPr>
          <p:nvPr>
            <p:ph type="ctrTitle"/>
          </p:nvPr>
        </p:nvSpPr>
        <p:spPr>
          <a:xfrm>
            <a:off x="4207975" y="1510600"/>
            <a:ext cx="4047900" cy="2122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
        <p:cNvGrpSpPr/>
        <p:nvPr/>
      </p:nvGrpSpPr>
      <p:grpSpPr>
        <a:xfrm>
          <a:off x="0" y="0"/>
          <a:ext cx="0" cy="0"/>
          <a:chOff x="0" y="0"/>
          <a:chExt cx="0" cy="0"/>
        </a:xfrm>
      </p:grpSpPr>
      <p:sp>
        <p:nvSpPr>
          <p:cNvPr id="33" name="Google Shape;33;p6"/>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5" name="Google Shape;35;p6"/>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6"/>
          <p:cNvSpPr txBox="1">
            <a:spLocks noGrp="1"/>
          </p:cNvSpPr>
          <p:nvPr>
            <p:ph type="body" idx="1"/>
          </p:nvPr>
        </p:nvSpPr>
        <p:spPr>
          <a:xfrm>
            <a:off x="1044350" y="1468375"/>
            <a:ext cx="3367500" cy="289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7" name="Google Shape;37;p6"/>
          <p:cNvSpPr txBox="1">
            <a:spLocks noGrp="1"/>
          </p:cNvSpPr>
          <p:nvPr>
            <p:ph type="body" idx="2"/>
          </p:nvPr>
        </p:nvSpPr>
        <p:spPr>
          <a:xfrm>
            <a:off x="4884415" y="1468375"/>
            <a:ext cx="3367500" cy="289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8" name="Google Shape;38;p6"/>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8"/>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 name="Google Shape;50;p8"/>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1" name="Google Shape;51;p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 Light background" type="blank">
  <p:cSld name="Blank - Light background">
    <p:spTree>
      <p:nvGrpSpPr>
        <p:cNvPr id="1" name="Shape 57"/>
        <p:cNvGrpSpPr/>
        <p:nvPr/>
      </p:nvGrpSpPr>
      <p:grpSpPr>
        <a:xfrm>
          <a:off x="0" y="0"/>
          <a:ext cx="0" cy="0"/>
          <a:chOff x="0" y="0"/>
          <a:chExt cx="0" cy="0"/>
        </a:xfrm>
      </p:grpSpPr>
      <p:sp>
        <p:nvSpPr>
          <p:cNvPr id="58" name="Google Shape;58;p10"/>
          <p:cNvSpPr/>
          <p:nvPr/>
        </p:nvSpPr>
        <p:spPr>
          <a:xfrm rot="5400000">
            <a:off x="163900" y="209130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 name="Google Shape;59;p1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0" name="Google Shape;60;p10"/>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extLst>
      <p:ext uri="{BB962C8B-B14F-4D97-AF65-F5344CB8AC3E}">
        <p14:creationId xmlns:p14="http://schemas.microsoft.com/office/powerpoint/2010/main" val="19673140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4475" y="742575"/>
            <a:ext cx="7207500" cy="6333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1pPr>
            <a:lvl2pPr lvl="1"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2pPr>
            <a:lvl3pPr lvl="2"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3pPr>
            <a:lvl4pPr lvl="3"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4pPr>
            <a:lvl5pPr lvl="4"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5pPr>
            <a:lvl6pPr lvl="5"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6pPr>
            <a:lvl7pPr lvl="6"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7pPr>
            <a:lvl8pPr lvl="7"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8pPr>
            <a:lvl9pPr lvl="8"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1044475" y="1468375"/>
            <a:ext cx="7207500" cy="27576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1pPr>
            <a:lvl2pPr marL="914400" lvl="1" indent="-381000" rtl="0">
              <a:lnSpc>
                <a:spcPct val="115000"/>
              </a:lnSpc>
              <a:spcBef>
                <a:spcPts val="80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2pPr>
            <a:lvl3pPr marL="1371600" lvl="2" indent="-381000" rtl="0">
              <a:lnSpc>
                <a:spcPct val="115000"/>
              </a:lnSpc>
              <a:spcBef>
                <a:spcPts val="80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3pPr>
            <a:lvl4pPr marL="1828800" lvl="3"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4pPr>
            <a:lvl5pPr marL="2286000" lvl="4"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5pPr>
            <a:lvl6pPr marL="2743200" lvl="5"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6pPr>
            <a:lvl7pPr marL="3200400" lvl="6"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7pPr>
            <a:lvl8pPr marL="3657600" lvl="7"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8pPr>
            <a:lvl9pPr marL="4114800" lvl="8" indent="-381000" rtl="0">
              <a:lnSpc>
                <a:spcPct val="115000"/>
              </a:lnSpc>
              <a:spcBef>
                <a:spcPts val="800"/>
              </a:spcBef>
              <a:spcAft>
                <a:spcPts val="800"/>
              </a:spcAft>
              <a:buClr>
                <a:schemeClr val="dk1"/>
              </a:buClr>
              <a:buSzPts val="2400"/>
              <a:buFont typeface="Red Hat Text"/>
              <a:buChar char="■"/>
              <a:defRPr sz="2400">
                <a:solidFill>
                  <a:schemeClr val="dk1"/>
                </a:solidFill>
                <a:latin typeface="Red Hat Text"/>
                <a:ea typeface="Red Hat Text"/>
                <a:cs typeface="Red Hat Text"/>
                <a:sym typeface="Red Hat Text"/>
              </a:defRPr>
            </a:lvl9pPr>
          </a:lstStyle>
          <a:p>
            <a:endParaRPr/>
          </a:p>
        </p:txBody>
      </p:sp>
      <p:sp>
        <p:nvSpPr>
          <p:cNvPr id="8" name="Google Shape;8;p1"/>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lvl1pPr lvl="0" algn="ctr" rtl="0">
              <a:buNone/>
              <a:defRPr sz="1300" b="1">
                <a:solidFill>
                  <a:schemeClr val="dk2"/>
                </a:solidFill>
                <a:latin typeface="Red Hat Display"/>
                <a:ea typeface="Red Hat Display"/>
                <a:cs typeface="Red Hat Display"/>
                <a:sym typeface="Red Hat Display"/>
              </a:defRPr>
            </a:lvl1pPr>
            <a:lvl2pPr lvl="1" algn="ctr" rtl="0">
              <a:buNone/>
              <a:defRPr sz="1300" b="1">
                <a:solidFill>
                  <a:schemeClr val="dk2"/>
                </a:solidFill>
                <a:latin typeface="Red Hat Display"/>
                <a:ea typeface="Red Hat Display"/>
                <a:cs typeface="Red Hat Display"/>
                <a:sym typeface="Red Hat Display"/>
              </a:defRPr>
            </a:lvl2pPr>
            <a:lvl3pPr lvl="2" algn="ctr" rtl="0">
              <a:buNone/>
              <a:defRPr sz="1300" b="1">
                <a:solidFill>
                  <a:schemeClr val="dk2"/>
                </a:solidFill>
                <a:latin typeface="Red Hat Display"/>
                <a:ea typeface="Red Hat Display"/>
                <a:cs typeface="Red Hat Display"/>
                <a:sym typeface="Red Hat Display"/>
              </a:defRPr>
            </a:lvl3pPr>
            <a:lvl4pPr lvl="3" algn="ctr" rtl="0">
              <a:buNone/>
              <a:defRPr sz="1300" b="1">
                <a:solidFill>
                  <a:schemeClr val="dk2"/>
                </a:solidFill>
                <a:latin typeface="Red Hat Display"/>
                <a:ea typeface="Red Hat Display"/>
                <a:cs typeface="Red Hat Display"/>
                <a:sym typeface="Red Hat Display"/>
              </a:defRPr>
            </a:lvl4pPr>
            <a:lvl5pPr lvl="4" algn="ctr" rtl="0">
              <a:buNone/>
              <a:defRPr sz="1300" b="1">
                <a:solidFill>
                  <a:schemeClr val="dk2"/>
                </a:solidFill>
                <a:latin typeface="Red Hat Display"/>
                <a:ea typeface="Red Hat Display"/>
                <a:cs typeface="Red Hat Display"/>
                <a:sym typeface="Red Hat Display"/>
              </a:defRPr>
            </a:lvl5pPr>
            <a:lvl6pPr lvl="5" algn="ctr" rtl="0">
              <a:buNone/>
              <a:defRPr sz="1300" b="1">
                <a:solidFill>
                  <a:schemeClr val="dk2"/>
                </a:solidFill>
                <a:latin typeface="Red Hat Display"/>
                <a:ea typeface="Red Hat Display"/>
                <a:cs typeface="Red Hat Display"/>
                <a:sym typeface="Red Hat Display"/>
              </a:defRPr>
            </a:lvl6pPr>
            <a:lvl7pPr lvl="6" algn="ctr" rtl="0">
              <a:buNone/>
              <a:defRPr sz="1300" b="1">
                <a:solidFill>
                  <a:schemeClr val="dk2"/>
                </a:solidFill>
                <a:latin typeface="Red Hat Display"/>
                <a:ea typeface="Red Hat Display"/>
                <a:cs typeface="Red Hat Display"/>
                <a:sym typeface="Red Hat Display"/>
              </a:defRPr>
            </a:lvl7pPr>
            <a:lvl8pPr lvl="7" algn="ctr" rtl="0">
              <a:buNone/>
              <a:defRPr sz="1300" b="1">
                <a:solidFill>
                  <a:schemeClr val="dk2"/>
                </a:solidFill>
                <a:latin typeface="Red Hat Display"/>
                <a:ea typeface="Red Hat Display"/>
                <a:cs typeface="Red Hat Display"/>
                <a:sym typeface="Red Hat Display"/>
              </a:defRPr>
            </a:lvl8pPr>
            <a:lvl9pPr lvl="8" algn="ctr" rtl="0">
              <a:buNone/>
              <a:defRPr sz="1300" b="1">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9"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tensorflow.org/js" TargetMode="External"/><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4114800" y="694751"/>
            <a:ext cx="4326425" cy="2834261"/>
          </a:xfrm>
          <a:prstGeom prst="rect">
            <a:avLst/>
          </a:prstGeom>
        </p:spPr>
        <p:txBody>
          <a:bodyPr spcFirstLastPara="1" wrap="square" lIns="0" tIns="0" rIns="0" bIns="0" anchor="ctr" anchorCtr="0">
            <a:noAutofit/>
          </a:bodyPr>
          <a:lstStyle/>
          <a:p>
            <a:pPr lvl="0" algn="ctr"/>
            <a:r>
              <a:rPr lang="en-US" sz="3400" dirty="0">
                <a:latin typeface="Red Hat Display" charset="0"/>
                <a:cs typeface="Times New Roman" panose="02020603050405020304" pitchFamily="18" charset="0"/>
              </a:rPr>
              <a:t>Presentation On</a:t>
            </a:r>
            <a:br>
              <a:rPr lang="en-US" sz="3400" dirty="0">
                <a:latin typeface="Red Hat Display" charset="0"/>
                <a:cs typeface="Times New Roman" panose="02020603050405020304" pitchFamily="18" charset="0"/>
              </a:rPr>
            </a:br>
            <a:r>
              <a:rPr lang="en-US" sz="3400" dirty="0">
                <a:solidFill>
                  <a:schemeClr val="accent1"/>
                </a:solidFill>
                <a:latin typeface="Red Hat Display" charset="0"/>
                <a:cs typeface="Times New Roman" panose="02020603050405020304" pitchFamily="18" charset="0"/>
              </a:rPr>
              <a:t>Detection of </a:t>
            </a:r>
            <a:br>
              <a:rPr lang="en-US" sz="3400" dirty="0">
                <a:latin typeface="Red Hat Display" charset="0"/>
                <a:cs typeface="Times New Roman" panose="02020603050405020304" pitchFamily="18" charset="0"/>
              </a:rPr>
            </a:br>
            <a:r>
              <a:rPr lang="en-US" sz="3400" dirty="0">
                <a:solidFill>
                  <a:srgbClr val="FFC000"/>
                </a:solidFill>
                <a:latin typeface="Red Hat Display" charset="0"/>
                <a:cs typeface="Times New Roman" panose="02020603050405020304" pitchFamily="18" charset="0"/>
              </a:rPr>
              <a:t>Cotton Quality Using Machine Learning </a:t>
            </a:r>
            <a:br>
              <a:rPr lang="en-US" sz="3400" dirty="0">
                <a:solidFill>
                  <a:srgbClr val="FFC000"/>
                </a:solidFill>
                <a:latin typeface="Red Hat Display" charset="0"/>
                <a:cs typeface="Times New Roman" panose="02020603050405020304" pitchFamily="18" charset="0"/>
              </a:rPr>
            </a:br>
            <a:r>
              <a:rPr lang="en-US" sz="3400" dirty="0">
                <a:solidFill>
                  <a:schemeClr val="accent1"/>
                </a:solidFill>
                <a:latin typeface="Red Hat Display" charset="0"/>
                <a:cs typeface="Times New Roman" panose="02020603050405020304" pitchFamily="18" charset="0"/>
              </a:rPr>
              <a:t>Techniques</a:t>
            </a:r>
            <a:endParaRPr sz="3400" dirty="0">
              <a:solidFill>
                <a:schemeClr val="accent1"/>
              </a:solidFill>
            </a:endParaRPr>
          </a:p>
        </p:txBody>
      </p:sp>
      <p:sp>
        <p:nvSpPr>
          <p:cNvPr id="11" name="Rectangle 10"/>
          <p:cNvSpPr/>
          <p:nvPr/>
        </p:nvSpPr>
        <p:spPr>
          <a:xfrm>
            <a:off x="4800600" y="3772145"/>
            <a:ext cx="2362200" cy="307777"/>
          </a:xfrm>
          <a:prstGeom prst="rect">
            <a:avLst/>
          </a:prstGeom>
        </p:spPr>
        <p:txBody>
          <a:bodyPr wrap="square">
            <a:spAutoFit/>
          </a:bodyPr>
          <a:lstStyle/>
          <a:p>
            <a:r>
              <a:rPr lang="en-US" b="1" dirty="0">
                <a:solidFill>
                  <a:srgbClr val="FFC000"/>
                </a:solidFill>
                <a:latin typeface="Red Hat Display" charset="0"/>
                <a:cs typeface="Times New Roman" panose="02020603050405020304" pitchFamily="18" charset="0"/>
              </a:rPr>
              <a:t>By  </a:t>
            </a:r>
            <a:r>
              <a:rPr lang="en-US" b="1" dirty="0">
                <a:solidFill>
                  <a:schemeClr val="bg1"/>
                </a:solidFill>
                <a:latin typeface="Red Hat Display" charset="0"/>
                <a:cs typeface="Times New Roman" panose="02020603050405020304" pitchFamily="18" charset="0"/>
              </a:rPr>
              <a:t>C1  Group  </a:t>
            </a:r>
          </a:p>
        </p:txBody>
      </p:sp>
      <p:pic>
        <p:nvPicPr>
          <p:cNvPr id="5" name="Picture 4" descr="Vyws logo">
            <a:extLst>
              <a:ext uri="{FF2B5EF4-FFF2-40B4-BE49-F238E27FC236}">
                <a16:creationId xmlns:a16="http://schemas.microsoft.com/office/drawing/2014/main" id="{0E21868D-CADD-421C-933E-CB859914E4D8}"/>
              </a:ext>
            </a:extLst>
          </p:cNvPr>
          <p:cNvPicPr>
            <a:picLocks noChangeAspect="1"/>
          </p:cNvPicPr>
          <p:nvPr/>
        </p:nvPicPr>
        <p:blipFill>
          <a:blip r:embed="rId3" cstate="print"/>
          <a:srcRect/>
          <a:stretch>
            <a:fillRect/>
          </a:stretch>
        </p:blipFill>
        <p:spPr bwMode="auto">
          <a:xfrm>
            <a:off x="914400" y="1614487"/>
            <a:ext cx="2352675" cy="1914525"/>
          </a:xfrm>
          <a:prstGeom prst="rect">
            <a:avLst/>
          </a:prstGeom>
          <a:noFill/>
          <a:ln w="9525">
            <a:noFill/>
            <a:miter lim="800000"/>
            <a:headEnd/>
            <a:tailEnd/>
          </a:ln>
        </p:spPr>
      </p:pic>
      <p:sp>
        <p:nvSpPr>
          <p:cNvPr id="6" name="Rectangle 5">
            <a:extLst>
              <a:ext uri="{FF2B5EF4-FFF2-40B4-BE49-F238E27FC236}">
                <a16:creationId xmlns:a16="http://schemas.microsoft.com/office/drawing/2014/main" id="{E50CE492-F65A-EFD8-8B2D-48D2E4CE3CF8}"/>
              </a:ext>
            </a:extLst>
          </p:cNvPr>
          <p:cNvSpPr/>
          <p:nvPr/>
        </p:nvSpPr>
        <p:spPr>
          <a:xfrm>
            <a:off x="6231425" y="4322169"/>
            <a:ext cx="2362200" cy="307777"/>
          </a:xfrm>
          <a:prstGeom prst="rect">
            <a:avLst/>
          </a:prstGeom>
        </p:spPr>
        <p:txBody>
          <a:bodyPr wrap="square">
            <a:spAutoFit/>
          </a:bodyPr>
          <a:lstStyle/>
          <a:p>
            <a:r>
              <a:rPr lang="en-US" b="1" dirty="0">
                <a:solidFill>
                  <a:srgbClr val="FFC000"/>
                </a:solidFill>
                <a:latin typeface="Red Hat Display" charset="0"/>
                <a:cs typeface="Times New Roman" panose="02020603050405020304" pitchFamily="18" charset="0"/>
              </a:rPr>
              <a:t>Guided by  </a:t>
            </a:r>
            <a:r>
              <a:rPr lang="en-US" b="1" dirty="0">
                <a:solidFill>
                  <a:schemeClr val="bg1"/>
                </a:solidFill>
                <a:latin typeface="Red Hat Display" charset="0"/>
                <a:cs typeface="Times New Roman" panose="02020603050405020304" pitchFamily="18" charset="0"/>
              </a:rPr>
              <a:t>Dr. M. A. </a:t>
            </a:r>
            <a:r>
              <a:rPr lang="en-US" b="1" dirty="0" err="1">
                <a:solidFill>
                  <a:schemeClr val="bg1"/>
                </a:solidFill>
                <a:latin typeface="Red Hat Display" charset="0"/>
                <a:cs typeface="Times New Roman" panose="02020603050405020304" pitchFamily="18" charset="0"/>
              </a:rPr>
              <a:t>Pund</a:t>
            </a:r>
            <a:r>
              <a:rPr lang="en-US" b="1" dirty="0">
                <a:solidFill>
                  <a:schemeClr val="bg1"/>
                </a:solidFill>
                <a:latin typeface="Red Hat Display"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4475" y="742575"/>
            <a:ext cx="4975325" cy="633300"/>
          </a:xfrm>
        </p:spPr>
        <p:txBody>
          <a:bodyPr/>
          <a:lstStyle/>
          <a:p>
            <a:r>
              <a:rPr lang="en-US" sz="2800" dirty="0"/>
              <a:t>Implementations and Results</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10</a:t>
            </a:fld>
            <a:endParaRPr lang="en"/>
          </a:p>
        </p:txBody>
      </p:sp>
      <p:sp>
        <p:nvSpPr>
          <p:cNvPr id="4" name="Google Shape;97;p14"/>
          <p:cNvSpPr txBox="1">
            <a:spLocks/>
          </p:cNvSpPr>
          <p:nvPr/>
        </p:nvSpPr>
        <p:spPr>
          <a:xfrm>
            <a:off x="990600" y="1375875"/>
            <a:ext cx="6248400" cy="3048000"/>
          </a:xfrm>
          <a:prstGeom prst="rect">
            <a:avLst/>
          </a:prstGeom>
          <a:noFill/>
          <a:ln>
            <a:noFill/>
          </a:ln>
        </p:spPr>
        <p:txBody>
          <a:bodyPr spcFirstLastPara="1" wrap="square" lIns="0" tIns="0" rIns="0" bIns="0" anchor="t" anchorCtr="0">
            <a:noAutofit/>
          </a:bodyPr>
          <a:lstStyle/>
          <a:p>
            <a:pPr marL="457200" lvl="0" indent="-381000" algn="just">
              <a:lnSpc>
                <a:spcPct val="200000"/>
              </a:lnSpc>
              <a:buClr>
                <a:schemeClr val="accent1"/>
              </a:buClr>
              <a:buSzPts val="2400"/>
              <a:buFont typeface="Red Hat Text"/>
              <a:buChar char="●"/>
            </a:pPr>
            <a:r>
              <a:rPr lang="en-US" sz="2000" dirty="0">
                <a:latin typeface="+mn-lt"/>
                <a:cs typeface="Times New Roman" panose="02020603050405020304" pitchFamily="18" charset="0"/>
              </a:rPr>
              <a:t>Training the Model</a:t>
            </a:r>
          </a:p>
          <a:p>
            <a:pPr marL="457200" indent="-381000" algn="just">
              <a:lnSpc>
                <a:spcPct val="200000"/>
              </a:lnSpc>
              <a:buClr>
                <a:schemeClr val="accent1"/>
              </a:buClr>
              <a:buSzPts val="2400"/>
              <a:buFont typeface="Red Hat Text"/>
              <a:buChar char="●"/>
            </a:pPr>
            <a:r>
              <a:rPr lang="en-US" sz="2000" dirty="0">
                <a:latin typeface="+mn-lt"/>
                <a:ea typeface="Calibri" panose="020F0502020204030204" pitchFamily="34" charset="0"/>
                <a:cs typeface="Times New Roman" panose="02020603050405020304" pitchFamily="18" charset="0"/>
              </a:rPr>
              <a:t>Deploying and Previewing</a:t>
            </a:r>
          </a:p>
          <a:p>
            <a:pPr marL="457200" indent="-381000" algn="just">
              <a:lnSpc>
                <a:spcPct val="200000"/>
              </a:lnSpc>
              <a:buClr>
                <a:schemeClr val="accent1"/>
              </a:buClr>
              <a:buSzPts val="2400"/>
              <a:buFont typeface="Red Hat Text"/>
              <a:buChar char="●"/>
            </a:pPr>
            <a:r>
              <a:rPr lang="en-US" sz="2000" dirty="0">
                <a:latin typeface="+mn-lt"/>
                <a:ea typeface="Calibri" panose="020F0502020204030204" pitchFamily="34" charset="0"/>
                <a:cs typeface="Times New Roman" panose="02020603050405020304" pitchFamily="18" charset="0"/>
              </a:rPr>
              <a:t>Exporting the model created using Teachable Machine</a:t>
            </a:r>
          </a:p>
          <a:p>
            <a:pPr marL="457200" indent="-381000" algn="just">
              <a:lnSpc>
                <a:spcPct val="200000"/>
              </a:lnSpc>
              <a:buClr>
                <a:schemeClr val="accent1"/>
              </a:buClr>
              <a:buSzPts val="2400"/>
              <a:buFont typeface="Red Hat Text"/>
              <a:buChar char="●"/>
            </a:pPr>
            <a:r>
              <a:rPr lang="en-US" sz="2000" dirty="0">
                <a:latin typeface="+mn-lt"/>
                <a:ea typeface="Calibri" panose="020F0502020204030204" pitchFamily="34" charset="0"/>
                <a:cs typeface="Times New Roman" panose="02020603050405020304" pitchFamily="18" charset="0"/>
              </a:rPr>
              <a:t>Screenshots</a:t>
            </a:r>
          </a:p>
          <a:p>
            <a:pPr marL="76200" algn="just">
              <a:lnSpc>
                <a:spcPct val="200000"/>
              </a:lnSpc>
              <a:buClr>
                <a:schemeClr val="accent1"/>
              </a:buClr>
              <a:buSzPts val="2400"/>
            </a:pPr>
            <a:endParaRPr lang="en-US" sz="2000" dirty="0">
              <a:latin typeface="+mn-lt"/>
              <a:ea typeface="Calibri" panose="020F0502020204030204" pitchFamily="34" charset="0"/>
              <a:cs typeface="Times New Roman" panose="02020603050405020304" pitchFamily="18" charset="0"/>
            </a:endParaRPr>
          </a:p>
          <a:p>
            <a:pPr marL="457200" indent="-381000" algn="just">
              <a:lnSpc>
                <a:spcPct val="200000"/>
              </a:lnSpc>
              <a:buClr>
                <a:schemeClr val="accent1"/>
              </a:buClr>
              <a:buSzPts val="2400"/>
              <a:buFont typeface="Red Hat Text"/>
              <a:buChar char="●"/>
            </a:pPr>
            <a:endParaRPr lang="en-US" sz="2000" b="1" dirty="0">
              <a:solidFill>
                <a:schemeClr val="dk1"/>
              </a:solidFill>
              <a:latin typeface="+mn-lt"/>
              <a:ea typeface="Calibri" panose="020F0502020204030204" pitchFamily="34" charset="0"/>
              <a:cs typeface="Times New Roman" panose="02020603050405020304" pitchFamily="18" charset="0"/>
              <a:sym typeface="Red Hat Text"/>
            </a:endParaRPr>
          </a:p>
        </p:txBody>
      </p:sp>
    </p:spTree>
    <p:extLst>
      <p:ext uri="{BB962C8B-B14F-4D97-AF65-F5344CB8AC3E}">
        <p14:creationId xmlns:p14="http://schemas.microsoft.com/office/powerpoint/2010/main" val="848588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4475" y="742575"/>
            <a:ext cx="6194525" cy="633300"/>
          </a:xfrm>
        </p:spPr>
        <p:txBody>
          <a:bodyPr/>
          <a:lstStyle/>
          <a:p>
            <a:r>
              <a:rPr lang="en-US" sz="2800" dirty="0"/>
              <a:t>Training the Model</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11</a:t>
            </a:fld>
            <a:endParaRPr lang="en"/>
          </a:p>
        </p:txBody>
      </p:sp>
      <p:pic>
        <p:nvPicPr>
          <p:cNvPr id="7" name="Picture 5" descr="Training_">
            <a:extLst>
              <a:ext uri="{FF2B5EF4-FFF2-40B4-BE49-F238E27FC236}">
                <a16:creationId xmlns:a16="http://schemas.microsoft.com/office/drawing/2014/main" id="{8F68ED1C-478C-ED75-5A2E-F0F93874DC9A}"/>
              </a:ext>
            </a:extLst>
          </p:cNvPr>
          <p:cNvPicPr>
            <a:picLocks noChangeAspect="1" noChangeArrowheads="1"/>
          </p:cNvPicPr>
          <p:nvPr/>
        </p:nvPicPr>
        <p:blipFill>
          <a:blip r:embed="rId2"/>
          <a:srcRect/>
          <a:stretch>
            <a:fillRect/>
          </a:stretch>
        </p:blipFill>
        <p:spPr bwMode="auto">
          <a:xfrm>
            <a:off x="6933900" y="1885950"/>
            <a:ext cx="1685925" cy="1552575"/>
          </a:xfrm>
          <a:prstGeom prst="rect">
            <a:avLst/>
          </a:prstGeom>
          <a:noFill/>
        </p:spPr>
      </p:pic>
      <p:sp>
        <p:nvSpPr>
          <p:cNvPr id="9" name="TextBox 8">
            <a:extLst>
              <a:ext uri="{FF2B5EF4-FFF2-40B4-BE49-F238E27FC236}">
                <a16:creationId xmlns:a16="http://schemas.microsoft.com/office/drawing/2014/main" id="{FC2ADF97-BF2F-D607-1A7A-C6B983597C4F}"/>
              </a:ext>
            </a:extLst>
          </p:cNvPr>
          <p:cNvSpPr txBox="1"/>
          <p:nvPr/>
        </p:nvSpPr>
        <p:spPr>
          <a:xfrm>
            <a:off x="1044475" y="1962150"/>
            <a:ext cx="5562600" cy="1600438"/>
          </a:xfrm>
          <a:prstGeom prst="rect">
            <a:avLst/>
          </a:prstGeom>
          <a:noFill/>
        </p:spPr>
        <p:txBody>
          <a:bodyPr wrap="square" rtlCol="0">
            <a:spAutoFit/>
          </a:bodyPr>
          <a:lstStyle/>
          <a:p>
            <a:pPr lvl="0" algn="just" fontAlgn="base">
              <a:spcBef>
                <a:spcPct val="0"/>
              </a:spcBef>
              <a:spcAft>
                <a:spcPct val="0"/>
              </a:spcAft>
              <a:buClrTx/>
            </a:pPr>
            <a:r>
              <a:rPr lang="en-US" dirty="0">
                <a:solidFill>
                  <a:srgbClr val="333333"/>
                </a:solidFill>
                <a:ea typeface="Times New Roman" pitchFamily="18" charset="0"/>
                <a:cs typeface="Arial" pitchFamily="34" charset="0"/>
              </a:rPr>
              <a:t>The model created using Teachable Machine tool is a </a:t>
            </a:r>
            <a:r>
              <a:rPr lang="en-US" dirty="0">
                <a:ea typeface="Times New Roman" pitchFamily="18" charset="0"/>
                <a:cs typeface="Arial" pitchFamily="34" charset="0"/>
                <a:hlinkClick r:id="rId3"/>
              </a:rPr>
              <a:t>Tensorflow.js</a:t>
            </a:r>
            <a:r>
              <a:rPr lang="en-US" dirty="0">
                <a:solidFill>
                  <a:srgbClr val="333333"/>
                </a:solidFill>
                <a:ea typeface="Times New Roman" pitchFamily="18" charset="0"/>
                <a:cs typeface="Arial" pitchFamily="34" charset="0"/>
              </a:rPr>
              <a:t> model. The '</a:t>
            </a:r>
            <a:r>
              <a:rPr lang="en-US" dirty="0" err="1">
                <a:solidFill>
                  <a:srgbClr val="333333"/>
                </a:solidFill>
                <a:ea typeface="Times New Roman" pitchFamily="18" charset="0"/>
                <a:cs typeface="Arial" pitchFamily="34" charset="0"/>
              </a:rPr>
              <a:t>js</a:t>
            </a:r>
            <a:r>
              <a:rPr lang="en-US" dirty="0">
                <a:solidFill>
                  <a:srgbClr val="333333"/>
                </a:solidFill>
                <a:ea typeface="Times New Roman" pitchFamily="18" charset="0"/>
                <a:cs typeface="Arial" pitchFamily="34" charset="0"/>
              </a:rPr>
              <a:t>' here is </a:t>
            </a:r>
            <a:r>
              <a:rPr lang="en-US" dirty="0" err="1">
                <a:solidFill>
                  <a:srgbClr val="333333"/>
                </a:solidFill>
                <a:ea typeface="Times New Roman" pitchFamily="18" charset="0"/>
                <a:cs typeface="Arial" pitchFamily="34" charset="0"/>
              </a:rPr>
              <a:t>Javascript</a:t>
            </a:r>
            <a:r>
              <a:rPr lang="en-US" dirty="0">
                <a:solidFill>
                  <a:srgbClr val="333333"/>
                </a:solidFill>
                <a:ea typeface="Times New Roman" pitchFamily="18" charset="0"/>
                <a:cs typeface="Arial" pitchFamily="34" charset="0"/>
              </a:rPr>
              <a:t>. It means that the process of inference and prediction on this kind of model is  performed using </a:t>
            </a:r>
            <a:r>
              <a:rPr lang="en-US" dirty="0" err="1">
                <a:solidFill>
                  <a:srgbClr val="333333"/>
                </a:solidFill>
                <a:ea typeface="Times New Roman" pitchFamily="18" charset="0"/>
                <a:cs typeface="Arial" pitchFamily="34" charset="0"/>
              </a:rPr>
              <a:t>javascript</a:t>
            </a:r>
            <a:r>
              <a:rPr lang="en-US" dirty="0">
                <a:solidFill>
                  <a:srgbClr val="333333"/>
                </a:solidFill>
                <a:ea typeface="Times New Roman" pitchFamily="18" charset="0"/>
                <a:cs typeface="Arial" pitchFamily="34" charset="0"/>
              </a:rPr>
              <a:t> or in other words you simply need a browser. As per Teachable Machine, all the training happens in your browser, so everything stays in your computer.</a:t>
            </a:r>
            <a:endParaRPr lang="en-US" dirty="0">
              <a:solidFill>
                <a:schemeClr val="tx1"/>
              </a:solidFill>
              <a:cs typeface="Arial" pitchFamily="34" charset="0"/>
            </a:endParaRPr>
          </a:p>
          <a:p>
            <a:endParaRPr lang="en-IN" dirty="0"/>
          </a:p>
        </p:txBody>
      </p:sp>
    </p:spTree>
    <p:extLst>
      <p:ext uri="{BB962C8B-B14F-4D97-AF65-F5344CB8AC3E}">
        <p14:creationId xmlns:p14="http://schemas.microsoft.com/office/powerpoint/2010/main" val="2894546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4475" y="742575"/>
            <a:ext cx="6194525" cy="633300"/>
          </a:xfrm>
        </p:spPr>
        <p:txBody>
          <a:bodyPr/>
          <a:lstStyle/>
          <a:p>
            <a:r>
              <a:rPr lang="en-US" sz="2800" dirty="0"/>
              <a:t>Deploying and Previewing</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12</a:t>
            </a:fld>
            <a:endParaRPr lang="en"/>
          </a:p>
        </p:txBody>
      </p:sp>
      <p:sp>
        <p:nvSpPr>
          <p:cNvPr id="9" name="TextBox 8">
            <a:extLst>
              <a:ext uri="{FF2B5EF4-FFF2-40B4-BE49-F238E27FC236}">
                <a16:creationId xmlns:a16="http://schemas.microsoft.com/office/drawing/2014/main" id="{FC2ADF97-BF2F-D607-1A7A-C6B983597C4F}"/>
              </a:ext>
            </a:extLst>
          </p:cNvPr>
          <p:cNvSpPr txBox="1"/>
          <p:nvPr/>
        </p:nvSpPr>
        <p:spPr>
          <a:xfrm>
            <a:off x="1048019" y="1318989"/>
            <a:ext cx="4518125" cy="304698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mn-lt"/>
                <a:ea typeface="Times New Roman" pitchFamily="18" charset="0"/>
                <a:cs typeface="Arial" pitchFamily="34" charset="0"/>
              </a:rPr>
              <a:t>Once the training is finished, the trained model is deployed automatically and it starts providing the predictions on the inputs from camera. The accuracy of the model can be tested in the preview section of the tool. If the captured data was sufficient and categorized properly, the model will start recognizing the samples distinctly. When a sample is distinctly recognized, the percentage bar next to it approaches 100% as seen in the picture below.</a:t>
            </a:r>
          </a:p>
          <a:p>
            <a:pPr lvl="0" algn="just" eaLnBrk="0" fontAlgn="base" hangingPunct="0">
              <a:spcBef>
                <a:spcPct val="0"/>
              </a:spcBef>
              <a:spcAft>
                <a:spcPct val="0"/>
              </a:spcAft>
              <a:buClrTx/>
            </a:pPr>
            <a:r>
              <a:rPr lang="en-US" sz="1200" dirty="0">
                <a:solidFill>
                  <a:schemeClr val="tx1"/>
                </a:solidFill>
                <a:latin typeface="+mn-lt"/>
              </a:rPr>
              <a:t>Under the hood, the </a:t>
            </a:r>
            <a:r>
              <a:rPr lang="en-US" sz="1200" dirty="0" err="1">
                <a:solidFill>
                  <a:schemeClr val="tx1"/>
                </a:solidFill>
                <a:latin typeface="+mn-lt"/>
              </a:rPr>
              <a:t>javascript</a:t>
            </a:r>
            <a:r>
              <a:rPr lang="en-US" sz="1200" dirty="0">
                <a:solidFill>
                  <a:schemeClr val="tx1"/>
                </a:solidFill>
                <a:latin typeface="+mn-lt"/>
              </a:rPr>
              <a:t> code embedded in the app page continuously captures the images through  cam. For each frame, the code performs inference using the model you just trained. The model returns prediction probabilities with respect to the classes it was trained with. More the resemblance with a class, higher its prediction probability. The picture shown below tries to emphasize the fact that for every webcam frame input, </a:t>
            </a:r>
            <a:endParaRPr kumimoji="0" lang="en-US" sz="1200" b="0" i="0" u="none" strike="noStrike" cap="none" normalizeH="0" baseline="0" dirty="0">
              <a:ln>
                <a:noFill/>
              </a:ln>
              <a:solidFill>
                <a:schemeClr val="tx1"/>
              </a:solidFill>
              <a:effectLst/>
              <a:latin typeface="+mn-lt"/>
              <a:cs typeface="Arial" pitchFamily="34" charset="0"/>
            </a:endParaRPr>
          </a:p>
        </p:txBody>
      </p:sp>
      <p:pic>
        <p:nvPicPr>
          <p:cNvPr id="6" name="Picture 5">
            <a:extLst>
              <a:ext uri="{FF2B5EF4-FFF2-40B4-BE49-F238E27FC236}">
                <a16:creationId xmlns:a16="http://schemas.microsoft.com/office/drawing/2014/main" id="{26D57114-4FF1-12AD-385E-4D651D2E4D69}"/>
              </a:ext>
            </a:extLst>
          </p:cNvPr>
          <p:cNvPicPr>
            <a:picLocks noChangeAspect="1"/>
          </p:cNvPicPr>
          <p:nvPr/>
        </p:nvPicPr>
        <p:blipFill>
          <a:blip r:embed="rId2"/>
          <a:stretch>
            <a:fillRect/>
          </a:stretch>
        </p:blipFill>
        <p:spPr>
          <a:xfrm>
            <a:off x="6118602" y="1318989"/>
            <a:ext cx="2240796" cy="3108960"/>
          </a:xfrm>
          <a:prstGeom prst="rect">
            <a:avLst/>
          </a:prstGeom>
        </p:spPr>
      </p:pic>
    </p:spTree>
    <p:extLst>
      <p:ext uri="{BB962C8B-B14F-4D97-AF65-F5344CB8AC3E}">
        <p14:creationId xmlns:p14="http://schemas.microsoft.com/office/powerpoint/2010/main" val="3698130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4475" y="742575"/>
            <a:ext cx="7314923" cy="633300"/>
          </a:xfrm>
        </p:spPr>
        <p:txBody>
          <a:bodyPr/>
          <a:lstStyle/>
          <a:p>
            <a:r>
              <a:rPr lang="en-US" sz="2400" b="1" dirty="0"/>
              <a:t>Exporting the model created using Teachable Machine</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13</a:t>
            </a:fld>
            <a:endParaRPr lang="en"/>
          </a:p>
        </p:txBody>
      </p:sp>
      <p:pic>
        <p:nvPicPr>
          <p:cNvPr id="7" name="Picture 6" descr="C:\Users\Hi\AppData\Local\Microsoft\Windows\INetCache\Content.Word\Capture5.png">
            <a:extLst>
              <a:ext uri="{FF2B5EF4-FFF2-40B4-BE49-F238E27FC236}">
                <a16:creationId xmlns:a16="http://schemas.microsoft.com/office/drawing/2014/main" id="{C8FCE152-BFAA-7C34-BB97-044C8BB6F2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42007" y="1375875"/>
            <a:ext cx="4217391" cy="2834640"/>
          </a:xfrm>
          <a:prstGeom prst="rect">
            <a:avLst/>
          </a:prstGeom>
          <a:noFill/>
          <a:ln>
            <a:noFill/>
          </a:ln>
        </p:spPr>
      </p:pic>
      <p:sp>
        <p:nvSpPr>
          <p:cNvPr id="5" name="TextBox 4">
            <a:extLst>
              <a:ext uri="{FF2B5EF4-FFF2-40B4-BE49-F238E27FC236}">
                <a16:creationId xmlns:a16="http://schemas.microsoft.com/office/drawing/2014/main" id="{47906443-83E2-8248-B2AB-01E4662A41D2}"/>
              </a:ext>
            </a:extLst>
          </p:cNvPr>
          <p:cNvSpPr txBox="1"/>
          <p:nvPr/>
        </p:nvSpPr>
        <p:spPr>
          <a:xfrm>
            <a:off x="1044475" y="1777532"/>
            <a:ext cx="2917925" cy="2031325"/>
          </a:xfrm>
          <a:prstGeom prst="rect">
            <a:avLst/>
          </a:prstGeom>
          <a:noFill/>
        </p:spPr>
        <p:txBody>
          <a:bodyPr wrap="square" rtlCol="0">
            <a:spAutoFit/>
          </a:bodyPr>
          <a:lstStyle/>
          <a:p>
            <a:pPr algn="just"/>
            <a:r>
              <a:rPr kumimoji="0" lang="en-US" b="0" i="0" u="none" strike="noStrike" cap="none" normalizeH="0" baseline="0" dirty="0">
                <a:ln>
                  <a:noFill/>
                </a:ln>
                <a:solidFill>
                  <a:srgbClr val="333333"/>
                </a:solidFill>
                <a:effectLst/>
                <a:latin typeface="+mn-lt"/>
                <a:ea typeface="Times New Roman" pitchFamily="18" charset="0"/>
                <a:cs typeface="Arial" pitchFamily="34" charset="0"/>
              </a:rPr>
              <a:t>In order to use the model in other project, you need export it using 'Export Model' button in preview section. When you press 'Export Model' button, a screen appears as shown in the pic below. The key points to remember while downloading the model are annotated on the pic below.</a:t>
            </a:r>
            <a:endParaRPr lang="en-IN" dirty="0"/>
          </a:p>
        </p:txBody>
      </p:sp>
    </p:spTree>
    <p:extLst>
      <p:ext uri="{BB962C8B-B14F-4D97-AF65-F5344CB8AC3E}">
        <p14:creationId xmlns:p14="http://schemas.microsoft.com/office/powerpoint/2010/main" val="1287989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4475" y="742575"/>
            <a:ext cx="7314923" cy="633300"/>
          </a:xfrm>
        </p:spPr>
        <p:txBody>
          <a:bodyPr/>
          <a:lstStyle/>
          <a:p>
            <a:r>
              <a:rPr lang="en-US" sz="2400" b="1" dirty="0"/>
              <a:t>Screenshots</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14</a:t>
            </a:fld>
            <a:endParaRPr lang="en"/>
          </a:p>
        </p:txBody>
      </p:sp>
      <p:pic>
        <p:nvPicPr>
          <p:cNvPr id="2052" name="Picture 4">
            <a:extLst>
              <a:ext uri="{FF2B5EF4-FFF2-40B4-BE49-F238E27FC236}">
                <a16:creationId xmlns:a16="http://schemas.microsoft.com/office/drawing/2014/main" id="{FC0BCB18-1806-ACF5-0248-23E4D89B9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475" y="1375875"/>
            <a:ext cx="1580755" cy="302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6">
            <a:extLst>
              <a:ext uri="{FF2B5EF4-FFF2-40B4-BE49-F238E27FC236}">
                <a16:creationId xmlns:a16="http://schemas.microsoft.com/office/drawing/2014/main" id="{3C464839-AF9D-9EF4-9292-4F621766657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7486" y="1375876"/>
            <a:ext cx="1581912" cy="302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6BE6730F-0674-4812-C3F5-1C53EE57EC26}"/>
              </a:ext>
            </a:extLst>
          </p:cNvPr>
          <p:cNvSpPr txBox="1"/>
          <p:nvPr/>
        </p:nvSpPr>
        <p:spPr>
          <a:xfrm>
            <a:off x="2625230" y="2647950"/>
            <a:ext cx="2209800" cy="307777"/>
          </a:xfrm>
          <a:prstGeom prst="rect">
            <a:avLst/>
          </a:prstGeom>
          <a:noFill/>
        </p:spPr>
        <p:txBody>
          <a:bodyPr wrap="square" rtlCol="0">
            <a:spAutoFit/>
          </a:bodyPr>
          <a:lstStyle/>
          <a:p>
            <a:r>
              <a:rPr lang="en-US" dirty="0"/>
              <a:t>1. Clean Cotton Detected</a:t>
            </a:r>
            <a:endParaRPr lang="en-IN" dirty="0"/>
          </a:p>
        </p:txBody>
      </p:sp>
      <p:sp>
        <p:nvSpPr>
          <p:cNvPr id="6" name="TextBox 5">
            <a:extLst>
              <a:ext uri="{FF2B5EF4-FFF2-40B4-BE49-F238E27FC236}">
                <a16:creationId xmlns:a16="http://schemas.microsoft.com/office/drawing/2014/main" id="{F9E43C28-3B15-CDA0-E85C-22F8EC39FFFF}"/>
              </a:ext>
            </a:extLst>
          </p:cNvPr>
          <p:cNvSpPr txBox="1"/>
          <p:nvPr/>
        </p:nvSpPr>
        <p:spPr>
          <a:xfrm>
            <a:off x="4147700" y="2961486"/>
            <a:ext cx="2667000" cy="307777"/>
          </a:xfrm>
          <a:prstGeom prst="rect">
            <a:avLst/>
          </a:prstGeom>
          <a:noFill/>
        </p:spPr>
        <p:txBody>
          <a:bodyPr wrap="square" rtlCol="0">
            <a:spAutoFit/>
          </a:bodyPr>
          <a:lstStyle/>
          <a:p>
            <a:r>
              <a:rPr lang="en-US" dirty="0"/>
              <a:t>2. Dusted Cotton Leaf Detected</a:t>
            </a:r>
            <a:endParaRPr lang="en-IN" dirty="0"/>
          </a:p>
        </p:txBody>
      </p:sp>
    </p:spTree>
    <p:extLst>
      <p:ext uri="{BB962C8B-B14F-4D97-AF65-F5344CB8AC3E}">
        <p14:creationId xmlns:p14="http://schemas.microsoft.com/office/powerpoint/2010/main" val="1133565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4475" y="742575"/>
            <a:ext cx="7314923" cy="633300"/>
          </a:xfrm>
        </p:spPr>
        <p:txBody>
          <a:bodyPr/>
          <a:lstStyle/>
          <a:p>
            <a:r>
              <a:rPr lang="en-US" sz="2400" b="1" dirty="0"/>
              <a:t>Conclusion</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15</a:t>
            </a:fld>
            <a:endParaRPr lang="en"/>
          </a:p>
        </p:txBody>
      </p:sp>
      <p:sp>
        <p:nvSpPr>
          <p:cNvPr id="5" name="TextBox 4">
            <a:extLst>
              <a:ext uri="{FF2B5EF4-FFF2-40B4-BE49-F238E27FC236}">
                <a16:creationId xmlns:a16="http://schemas.microsoft.com/office/drawing/2014/main" id="{3EC1B046-9F50-1D9C-D00D-3590BC60E2CF}"/>
              </a:ext>
            </a:extLst>
          </p:cNvPr>
          <p:cNvSpPr txBox="1"/>
          <p:nvPr/>
        </p:nvSpPr>
        <p:spPr>
          <a:xfrm>
            <a:off x="1044475" y="1375875"/>
            <a:ext cx="7314922" cy="2950744"/>
          </a:xfrm>
          <a:prstGeom prst="rect">
            <a:avLst/>
          </a:prstGeom>
          <a:noFill/>
        </p:spPr>
        <p:txBody>
          <a:bodyPr wrap="square" rtlCol="0">
            <a:spAutoFit/>
          </a:bodyPr>
          <a:lstStyle/>
          <a:p>
            <a:pPr algn="just">
              <a:lnSpc>
                <a:spcPct val="150000"/>
              </a:lnSpc>
            </a:pPr>
            <a:r>
              <a:rPr lang="en-US" sz="1800" dirty="0">
                <a:latin typeface="Times New Roman" panose="02020603050405020304" pitchFamily="18" charset="0"/>
                <a:ea typeface="Times New Roman" panose="02020603050405020304" pitchFamily="18" charset="0"/>
              </a:rPr>
              <a:t>I</a:t>
            </a:r>
            <a:r>
              <a:rPr lang="en-US" sz="1800" dirty="0">
                <a:effectLst/>
                <a:latin typeface="Times New Roman" panose="02020603050405020304" pitchFamily="18" charset="0"/>
                <a:ea typeface="Times New Roman" panose="02020603050405020304" pitchFamily="18" charset="0"/>
              </a:rPr>
              <a:t>t is very difficult and problem creating task for industry owner as well as for farmers. Quality plays vital role for ginning industry. So, it will be better to have scientific identification of qualities. Basic idea in the project is to identify the quality of cotton by using knowledge of computer, which help to identify quality in cotton industries. </a:t>
            </a:r>
            <a:r>
              <a:rPr lang="en-US" sz="1800" dirty="0">
                <a:latin typeface="Times New Roman" panose="02020603050405020304" pitchFamily="18" charset="0"/>
                <a:ea typeface="Times New Roman" panose="02020603050405020304" pitchFamily="18" charset="0"/>
              </a:rPr>
              <a:t>Image classification and segmentation</a:t>
            </a:r>
            <a:r>
              <a:rPr lang="en-US" sz="1800" dirty="0">
                <a:effectLst/>
                <a:latin typeface="Times New Roman" panose="02020603050405020304" pitchFamily="18" charset="0"/>
                <a:ea typeface="Times New Roman" panose="02020603050405020304" pitchFamily="18" charset="0"/>
              </a:rPr>
              <a:t> is applied on raw cotton it will be better for the industries to finalize the purchase value&amp; use of finished product in the market etc.</a:t>
            </a:r>
            <a:endParaRPr lang="en-IN" dirty="0"/>
          </a:p>
        </p:txBody>
      </p:sp>
    </p:spTree>
    <p:extLst>
      <p:ext uri="{BB962C8B-B14F-4D97-AF65-F5344CB8AC3E}">
        <p14:creationId xmlns:p14="http://schemas.microsoft.com/office/powerpoint/2010/main" val="2246485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4"/>
          <p:cNvSpPr txBox="1">
            <a:spLocks noGrp="1"/>
          </p:cNvSpPr>
          <p:nvPr>
            <p:ph type="ctrTitle" idx="4294967295"/>
          </p:nvPr>
        </p:nvSpPr>
        <p:spPr>
          <a:xfrm>
            <a:off x="2479500" y="1991842"/>
            <a:ext cx="49119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7200" dirty="0"/>
              <a:t>Thank You!</a:t>
            </a:r>
            <a:endParaRPr sz="7200" dirty="0"/>
          </a:p>
        </p:txBody>
      </p:sp>
      <p:sp>
        <p:nvSpPr>
          <p:cNvPr id="445" name="Google Shape;445;p3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16</a:t>
            </a:fld>
            <a:endParaRPr/>
          </a:p>
        </p:txBody>
      </p:sp>
      <p:sp>
        <p:nvSpPr>
          <p:cNvPr id="446" name="Google Shape;446;p34"/>
          <p:cNvSpPr/>
          <p:nvPr/>
        </p:nvSpPr>
        <p:spPr>
          <a:xfrm>
            <a:off x="620179" y="2485433"/>
            <a:ext cx="192298" cy="172618"/>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u="sng" dirty="0"/>
              <a:t>Index</a:t>
            </a:r>
            <a:endParaRPr u="sng"/>
          </a:p>
        </p:txBody>
      </p:sp>
      <p:sp>
        <p:nvSpPr>
          <p:cNvPr id="86" name="Google Shape;86;p1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a:t>
            </a:fld>
            <a:endParaRPr/>
          </a:p>
        </p:txBody>
      </p:sp>
      <p:grpSp>
        <p:nvGrpSpPr>
          <p:cNvPr id="87" name="Google Shape;87;p13"/>
          <p:cNvGrpSpPr/>
          <p:nvPr/>
        </p:nvGrpSpPr>
        <p:grpSpPr>
          <a:xfrm>
            <a:off x="619717" y="959314"/>
            <a:ext cx="233377" cy="199823"/>
            <a:chOff x="912642" y="989345"/>
            <a:chExt cx="277665" cy="237743"/>
          </a:xfrm>
        </p:grpSpPr>
        <p:sp>
          <p:nvSpPr>
            <p:cNvPr id="88" name="Google Shape;88;p13"/>
            <p:cNvSpPr/>
            <p:nvPr/>
          </p:nvSpPr>
          <p:spPr>
            <a:xfrm>
              <a:off x="912642" y="1191256"/>
              <a:ext cx="138835" cy="35832"/>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1051456" y="1191256"/>
              <a:ext cx="138852" cy="35832"/>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912642" y="989345"/>
              <a:ext cx="138835" cy="221441"/>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1051456" y="989345"/>
              <a:ext cx="138852" cy="221441"/>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6" name="Table 15"/>
          <p:cNvGraphicFramePr>
            <a:graphicFrameLocks noGrp="1"/>
          </p:cNvGraphicFramePr>
          <p:nvPr>
            <p:extLst>
              <p:ext uri="{D42A27DB-BD31-4B8C-83A1-F6EECF244321}">
                <p14:modId xmlns:p14="http://schemas.microsoft.com/office/powerpoint/2010/main" val="3823380079"/>
              </p:ext>
            </p:extLst>
          </p:nvPr>
        </p:nvGraphicFramePr>
        <p:xfrm>
          <a:off x="1524025" y="1534911"/>
          <a:ext cx="6248400" cy="2073677"/>
        </p:xfrm>
        <a:graphic>
          <a:graphicData uri="http://schemas.openxmlformats.org/drawingml/2006/table">
            <a:tbl>
              <a:tblPr firstRow="1" bandRow="1">
                <a:tableStyleId>{17292A2E-F333-43FB-9621-5CBBE7FDCDCB}</a:tableStyleId>
              </a:tblPr>
              <a:tblGrid>
                <a:gridCol w="4786009">
                  <a:extLst>
                    <a:ext uri="{9D8B030D-6E8A-4147-A177-3AD203B41FA5}">
                      <a16:colId xmlns:a16="http://schemas.microsoft.com/office/drawing/2014/main" val="20000"/>
                    </a:ext>
                  </a:extLst>
                </a:gridCol>
                <a:gridCol w="1462391">
                  <a:extLst>
                    <a:ext uri="{9D8B030D-6E8A-4147-A177-3AD203B41FA5}">
                      <a16:colId xmlns:a16="http://schemas.microsoft.com/office/drawing/2014/main" val="20001"/>
                    </a:ext>
                  </a:extLst>
                </a:gridCol>
              </a:tblGrid>
              <a:tr h="317741">
                <a:tc>
                  <a:txBody>
                    <a:bodyPr/>
                    <a:lstStyle/>
                    <a:p>
                      <a:r>
                        <a:rPr lang="en-US" sz="1400" b="1" dirty="0">
                          <a:latin typeface="Red Hat Display" charset="0"/>
                        </a:rPr>
                        <a:t>Topic</a:t>
                      </a:r>
                    </a:p>
                  </a:txBody>
                  <a:tcPr>
                    <a:lnR w="12700" cap="flat" cmpd="sng" algn="ctr">
                      <a:solidFill>
                        <a:srgbClr val="FFC000"/>
                      </a:solidFill>
                      <a:prstDash val="solid"/>
                      <a:round/>
                      <a:headEnd type="none" w="med" len="med"/>
                      <a:tailEnd type="none" w="med" len="med"/>
                    </a:lnR>
                  </a:tcPr>
                </a:tc>
                <a:tc>
                  <a:txBody>
                    <a:bodyPr/>
                    <a:lstStyle/>
                    <a:p>
                      <a:r>
                        <a:rPr lang="en-US" sz="1400" b="1" dirty="0">
                          <a:latin typeface="Red Hat Display" charset="0"/>
                        </a:rPr>
                        <a:t>Slide No</a:t>
                      </a:r>
                    </a:p>
                  </a:txBody>
                  <a:tcPr>
                    <a:lnL w="12700" cap="flat" cmpd="sng" algn="ctr">
                      <a:solidFill>
                        <a:srgbClr val="FFC000"/>
                      </a:solidFill>
                      <a:prstDash val="solid"/>
                      <a:round/>
                      <a:headEnd type="none" w="med" len="med"/>
                      <a:tailEnd type="none" w="med" len="med"/>
                    </a:lnL>
                  </a:tcPr>
                </a:tc>
                <a:extLst>
                  <a:ext uri="{0D108BD9-81ED-4DB2-BD59-A6C34878D82A}">
                    <a16:rowId xmlns:a16="http://schemas.microsoft.com/office/drawing/2014/main" val="10000"/>
                  </a:ext>
                </a:extLst>
              </a:tr>
              <a:tr h="292656">
                <a:tc>
                  <a:txBody>
                    <a:bodyPr/>
                    <a:lstStyle/>
                    <a:p>
                      <a:r>
                        <a:rPr lang="en-US" sz="1200" b="1" dirty="0"/>
                        <a:t>Abstract</a:t>
                      </a:r>
                    </a:p>
                  </a:txBody>
                  <a:tcPr>
                    <a:lnR w="12700" cap="flat" cmpd="sng" algn="ctr">
                      <a:solidFill>
                        <a:srgbClr val="FFC000"/>
                      </a:solidFill>
                      <a:prstDash val="solid"/>
                      <a:round/>
                      <a:headEnd type="none" w="med" len="med"/>
                      <a:tailEnd type="none" w="med" len="med"/>
                    </a:lnR>
                  </a:tcPr>
                </a:tc>
                <a:tc>
                  <a:txBody>
                    <a:bodyPr/>
                    <a:lstStyle/>
                    <a:p>
                      <a:pPr algn="ctr"/>
                      <a:r>
                        <a:rPr lang="en-US" sz="1200" b="1"/>
                        <a:t>03</a:t>
                      </a:r>
                      <a:endParaRPr lang="en-US" sz="1200" b="1" dirty="0"/>
                    </a:p>
                  </a:txBody>
                  <a:tcPr>
                    <a:lnL w="12700" cap="flat" cmpd="sng" algn="ctr">
                      <a:solidFill>
                        <a:srgbClr val="FFC000"/>
                      </a:solidFill>
                      <a:prstDash val="solid"/>
                      <a:round/>
                      <a:headEnd type="none" w="med" len="med"/>
                      <a:tailEnd type="none" w="med" len="med"/>
                    </a:lnL>
                  </a:tcPr>
                </a:tc>
                <a:extLst>
                  <a:ext uri="{0D108BD9-81ED-4DB2-BD59-A6C34878D82A}">
                    <a16:rowId xmlns:a16="http://schemas.microsoft.com/office/drawing/2014/main" val="10001"/>
                  </a:ext>
                </a:extLst>
              </a:tr>
              <a:tr h="292656">
                <a:tc>
                  <a:txBody>
                    <a:bodyPr/>
                    <a:lstStyle/>
                    <a:p>
                      <a:r>
                        <a:rPr lang="en-US" sz="1200" b="1" dirty="0"/>
                        <a:t>Aim And Objective</a:t>
                      </a:r>
                    </a:p>
                  </a:txBody>
                  <a:tcPr>
                    <a:lnR w="12700" cap="flat" cmpd="sng" algn="ctr">
                      <a:solidFill>
                        <a:srgbClr val="FFC000"/>
                      </a:solidFill>
                      <a:prstDash val="solid"/>
                      <a:round/>
                      <a:headEnd type="none" w="med" len="med"/>
                      <a:tailEnd type="none" w="med" len="med"/>
                    </a:lnR>
                  </a:tcPr>
                </a:tc>
                <a:tc>
                  <a:txBody>
                    <a:bodyPr/>
                    <a:lstStyle/>
                    <a:p>
                      <a:pPr algn="ctr"/>
                      <a:r>
                        <a:rPr lang="en-US" sz="1200" b="1" dirty="0"/>
                        <a:t>04</a:t>
                      </a:r>
                    </a:p>
                  </a:txBody>
                  <a:tcPr>
                    <a:lnL w="12700" cap="flat" cmpd="sng" algn="ctr">
                      <a:solidFill>
                        <a:srgbClr val="FFC000"/>
                      </a:solidFill>
                      <a:prstDash val="solid"/>
                      <a:round/>
                      <a:headEnd type="none" w="med" len="med"/>
                      <a:tailEnd type="none" w="med" len="med"/>
                    </a:lnL>
                  </a:tcPr>
                </a:tc>
                <a:extLst>
                  <a:ext uri="{0D108BD9-81ED-4DB2-BD59-A6C34878D82A}">
                    <a16:rowId xmlns:a16="http://schemas.microsoft.com/office/drawing/2014/main" val="10002"/>
                  </a:ext>
                </a:extLst>
              </a:tr>
              <a:tr h="292656">
                <a:tc>
                  <a:txBody>
                    <a:bodyPr/>
                    <a:lstStyle/>
                    <a:p>
                      <a:r>
                        <a:rPr lang="en-US" sz="1200" b="1" dirty="0"/>
                        <a:t>Literature Survey</a:t>
                      </a:r>
                    </a:p>
                  </a:txBody>
                  <a:tcPr>
                    <a:lnR w="12700" cap="flat" cmpd="sng" algn="ctr">
                      <a:solidFill>
                        <a:srgbClr val="FFC000"/>
                      </a:solidFill>
                      <a:prstDash val="solid"/>
                      <a:round/>
                      <a:headEnd type="none" w="med" len="med"/>
                      <a:tailEnd type="none" w="med" len="med"/>
                    </a:lnR>
                  </a:tcPr>
                </a:tc>
                <a:tc>
                  <a:txBody>
                    <a:bodyPr/>
                    <a:lstStyle/>
                    <a:p>
                      <a:pPr algn="ctr"/>
                      <a:r>
                        <a:rPr lang="en-US" sz="1200" b="1" dirty="0"/>
                        <a:t>05</a:t>
                      </a:r>
                    </a:p>
                  </a:txBody>
                  <a:tcPr>
                    <a:lnL w="12700" cap="flat" cmpd="sng" algn="ctr">
                      <a:solidFill>
                        <a:srgbClr val="FFC000"/>
                      </a:solidFill>
                      <a:prstDash val="solid"/>
                      <a:round/>
                      <a:headEnd type="none" w="med" len="med"/>
                      <a:tailEnd type="none" w="med" len="med"/>
                    </a:lnL>
                  </a:tcPr>
                </a:tc>
                <a:extLst>
                  <a:ext uri="{0D108BD9-81ED-4DB2-BD59-A6C34878D82A}">
                    <a16:rowId xmlns:a16="http://schemas.microsoft.com/office/drawing/2014/main" val="10003"/>
                  </a:ext>
                </a:extLst>
              </a:tr>
              <a:tr h="292656">
                <a:tc>
                  <a:txBody>
                    <a:bodyPr/>
                    <a:lstStyle/>
                    <a:p>
                      <a:r>
                        <a:rPr lang="en-US" sz="1200" b="1" dirty="0"/>
                        <a:t>System Analysis</a:t>
                      </a:r>
                    </a:p>
                  </a:txBody>
                  <a:tcPr>
                    <a:lnR w="12700" cap="flat" cmpd="sng" algn="ctr">
                      <a:solidFill>
                        <a:srgbClr val="FFC000"/>
                      </a:solidFill>
                      <a:prstDash val="solid"/>
                      <a:round/>
                      <a:headEnd type="none" w="med" len="med"/>
                      <a:tailEnd type="none" w="med" len="med"/>
                    </a:lnR>
                  </a:tcPr>
                </a:tc>
                <a:tc>
                  <a:txBody>
                    <a:bodyPr/>
                    <a:lstStyle/>
                    <a:p>
                      <a:pPr algn="ctr"/>
                      <a:r>
                        <a:rPr lang="en-US" sz="1200" b="1" dirty="0"/>
                        <a:t>09</a:t>
                      </a:r>
                    </a:p>
                  </a:txBody>
                  <a:tcPr>
                    <a:lnL w="12700" cap="flat" cmpd="sng" algn="ctr">
                      <a:solidFill>
                        <a:srgbClr val="FFC000"/>
                      </a:solidFill>
                      <a:prstDash val="solid"/>
                      <a:round/>
                      <a:headEnd type="none" w="med" len="med"/>
                      <a:tailEnd type="none" w="med" len="med"/>
                    </a:lnL>
                  </a:tcPr>
                </a:tc>
                <a:extLst>
                  <a:ext uri="{0D108BD9-81ED-4DB2-BD59-A6C34878D82A}">
                    <a16:rowId xmlns:a16="http://schemas.microsoft.com/office/drawing/2014/main" val="10004"/>
                  </a:ext>
                </a:extLst>
              </a:tr>
              <a:tr h="292656">
                <a:tc>
                  <a:txBody>
                    <a:bodyPr/>
                    <a:lstStyle/>
                    <a:p>
                      <a:r>
                        <a:rPr lang="en-US" sz="1200" b="1" dirty="0"/>
                        <a:t>Implementation and Results</a:t>
                      </a:r>
                    </a:p>
                  </a:txBody>
                  <a:tcPr>
                    <a:lnR w="12700" cap="flat" cmpd="sng" algn="ctr">
                      <a:solidFill>
                        <a:srgbClr val="FFC000"/>
                      </a:solidFill>
                      <a:prstDash val="solid"/>
                      <a:round/>
                      <a:headEnd type="none" w="med" len="med"/>
                      <a:tailEnd type="none" w="med" len="med"/>
                    </a:lnR>
                  </a:tcPr>
                </a:tc>
                <a:tc>
                  <a:txBody>
                    <a:bodyPr/>
                    <a:lstStyle/>
                    <a:p>
                      <a:pPr algn="ctr"/>
                      <a:r>
                        <a:rPr lang="en-US" sz="1200" b="1" dirty="0"/>
                        <a:t>10</a:t>
                      </a:r>
                    </a:p>
                  </a:txBody>
                  <a:tcPr>
                    <a:lnL w="12700" cap="flat" cmpd="sng" algn="ctr">
                      <a:solidFill>
                        <a:srgbClr val="FFC000"/>
                      </a:solidFill>
                      <a:prstDash val="solid"/>
                      <a:round/>
                      <a:headEnd type="none" w="med" len="med"/>
                      <a:tailEnd type="none" w="med" len="med"/>
                    </a:lnL>
                  </a:tcPr>
                </a:tc>
                <a:extLst>
                  <a:ext uri="{0D108BD9-81ED-4DB2-BD59-A6C34878D82A}">
                    <a16:rowId xmlns:a16="http://schemas.microsoft.com/office/drawing/2014/main" val="10005"/>
                  </a:ext>
                </a:extLst>
              </a:tr>
              <a:tr h="292656">
                <a:tc>
                  <a:txBody>
                    <a:bodyPr/>
                    <a:lstStyle/>
                    <a:p>
                      <a:r>
                        <a:rPr lang="en-US" sz="1200" b="1" dirty="0"/>
                        <a:t>Conclusion</a:t>
                      </a:r>
                    </a:p>
                  </a:txBody>
                  <a:tcPr>
                    <a:lnR w="12700" cap="flat" cmpd="sng" algn="ctr">
                      <a:solidFill>
                        <a:srgbClr val="FFC000"/>
                      </a:solidFill>
                      <a:prstDash val="solid"/>
                      <a:round/>
                      <a:headEnd type="none" w="med" len="med"/>
                      <a:tailEnd type="none" w="med" len="med"/>
                    </a:lnR>
                  </a:tcPr>
                </a:tc>
                <a:tc>
                  <a:txBody>
                    <a:bodyPr/>
                    <a:lstStyle/>
                    <a:p>
                      <a:pPr algn="ctr"/>
                      <a:r>
                        <a:rPr lang="en-US" sz="1200" b="1" dirty="0"/>
                        <a:t>15</a:t>
                      </a:r>
                    </a:p>
                  </a:txBody>
                  <a:tcPr>
                    <a:lnL w="12700" cap="flat" cmpd="sng" algn="ctr">
                      <a:solidFill>
                        <a:srgbClr val="FFC000"/>
                      </a:solidFill>
                      <a:prstDash val="solid"/>
                      <a:round/>
                      <a:headEnd type="none" w="med" len="med"/>
                      <a:tailEnd type="none" w="med" len="med"/>
                    </a:lnL>
                  </a:tcPr>
                </a:tc>
                <a:extLst>
                  <a:ext uri="{0D108BD9-81ED-4DB2-BD59-A6C34878D82A}">
                    <a16:rowId xmlns:a16="http://schemas.microsoft.com/office/drawing/2014/main" val="10006"/>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4475" y="742575"/>
            <a:ext cx="2689325" cy="633300"/>
          </a:xfrm>
        </p:spPr>
        <p:txBody>
          <a:bodyPr/>
          <a:lstStyle/>
          <a:p>
            <a:r>
              <a:rPr lang="en" sz="3500" dirty="0"/>
              <a:t>Abstract</a:t>
            </a:r>
            <a:endParaRPr lang="en-US" sz="3500"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3</a:t>
            </a:fld>
            <a:endParaRPr lang="en"/>
          </a:p>
        </p:txBody>
      </p:sp>
      <p:sp>
        <p:nvSpPr>
          <p:cNvPr id="5" name="Google Shape;97;p14"/>
          <p:cNvSpPr txBox="1">
            <a:spLocks/>
          </p:cNvSpPr>
          <p:nvPr/>
        </p:nvSpPr>
        <p:spPr>
          <a:xfrm>
            <a:off x="914400" y="1428750"/>
            <a:ext cx="7467600" cy="3200400"/>
          </a:xfrm>
          <a:prstGeom prst="rect">
            <a:avLst/>
          </a:prstGeom>
          <a:noFill/>
          <a:ln>
            <a:noFill/>
          </a:ln>
        </p:spPr>
        <p:txBody>
          <a:bodyPr spcFirstLastPara="1" wrap="square" lIns="0" tIns="0" rIns="0" bIns="0" anchor="t" anchorCtr="0">
            <a:noAutofit/>
          </a:bodyPr>
          <a:lstStyle/>
          <a:p>
            <a:pPr marL="457200" marR="0" lvl="0" indent="-381000" algn="just" defTabSz="914400" rtl="0" eaLnBrk="1" fontAlgn="auto" latinLnBrk="0" hangingPunct="1">
              <a:lnSpc>
                <a:spcPct val="115000"/>
              </a:lnSpc>
              <a:spcBef>
                <a:spcPts val="0"/>
              </a:spcBef>
              <a:spcAft>
                <a:spcPts val="0"/>
              </a:spcAft>
              <a:buClr>
                <a:schemeClr val="accent1"/>
              </a:buClr>
              <a:buSzPts val="2400"/>
              <a:buFont typeface="Red Hat Text"/>
              <a:buChar char="●"/>
              <a:tabLst/>
              <a:defRPr/>
            </a:pPr>
            <a:r>
              <a:rPr kumimoji="0" lang="en-US" sz="1600" b="0" i="0" u="none" strike="noStrike" kern="0" cap="none" spc="0" normalizeH="0" baseline="0" noProof="0" dirty="0">
                <a:ln>
                  <a:noFill/>
                </a:ln>
                <a:solidFill>
                  <a:schemeClr val="dk1"/>
                </a:solidFill>
                <a:effectLst/>
                <a:uLnTx/>
                <a:uFillTx/>
                <a:latin typeface="+mn-lt"/>
                <a:ea typeface="Calibri" panose="020F0502020204030204" pitchFamily="34" charset="0"/>
                <a:cs typeface="Red Hat Text"/>
                <a:sym typeface="Red Hat Text"/>
              </a:rPr>
              <a:t>Raw cotton is used for Ginning Industries to form fibers in the form of        cotton bales. For ginning industries at present quality at the time of purchase is checked manually and it is very difficult and problem creating task for industry owner as well as for farmers. Quality plays vital role for ginning industry. So, it will be better to have scientific identification of qualities. Basic idea in the project is to identify the quality of cotton by using knowledge of computer, which help to identify quality in cotton industries. </a:t>
            </a:r>
            <a:r>
              <a:rPr kumimoji="0" lang="en-US" sz="1600" b="0" i="0" u="none" strike="noStrike" kern="0" cap="none" spc="0" normalizeH="0" baseline="0" noProof="0" dirty="0">
                <a:ln>
                  <a:noFill/>
                </a:ln>
                <a:solidFill>
                  <a:schemeClr val="dk1"/>
                </a:solidFill>
                <a:effectLst/>
                <a:uLnTx/>
                <a:uFillTx/>
                <a:latin typeface="+mn-lt"/>
                <a:ea typeface="Calibri" panose="020F0502020204030204" pitchFamily="34" charset="0"/>
                <a:cs typeface="Times New Roman" panose="02020603050405020304" pitchFamily="18" charset="0"/>
                <a:sym typeface="Red Hat Text"/>
              </a:rPr>
              <a:t>Support vector Machine (SVM) is applied on raw cotton it will be better for the industries to finalize the purchase value&amp; use of finished product in the market et</a:t>
            </a:r>
            <a:r>
              <a:rPr kumimoji="0" lang="en-US" sz="1600" b="1" i="0" u="none" strike="noStrike" kern="0" cap="none" spc="0" normalizeH="0" baseline="0" noProof="0" dirty="0">
                <a:ln>
                  <a:noFill/>
                </a:ln>
                <a:solidFill>
                  <a:schemeClr val="dk1"/>
                </a:solidFill>
                <a:effectLst/>
                <a:uLnTx/>
                <a:uFillTx/>
                <a:latin typeface="+mn-lt"/>
                <a:ea typeface="Calibri" panose="020F0502020204030204" pitchFamily="34" charset="0"/>
                <a:cs typeface="Times New Roman" panose="02020603050405020304" pitchFamily="18" charset="0"/>
                <a:sym typeface="Red Hat Text"/>
              </a:rPr>
              <a:t>c.</a:t>
            </a:r>
            <a:endParaRPr kumimoji="0" lang="en-US" sz="1600" b="0" i="0" u="none" strike="noStrike" kern="0" cap="none" spc="0" normalizeH="0" baseline="0" noProof="0" dirty="0">
              <a:ln>
                <a:noFill/>
              </a:ln>
              <a:solidFill>
                <a:schemeClr val="dk1"/>
              </a:solidFill>
              <a:effectLst/>
              <a:uLnTx/>
              <a:uFillTx/>
              <a:latin typeface="+mn-lt"/>
              <a:ea typeface="Calibri" panose="020F0502020204030204" pitchFamily="34" charset="0"/>
              <a:cs typeface="Times New Roman" panose="02020603050405020304" pitchFamily="18" charset="0"/>
              <a:sym typeface="Red Hat Text"/>
            </a:endParaRPr>
          </a:p>
          <a:p>
            <a:pPr marL="457200" marR="0" lvl="0" indent="-381000" algn="l" defTabSz="914400" rtl="0" eaLnBrk="1" fontAlgn="auto" latinLnBrk="0" hangingPunct="1">
              <a:lnSpc>
                <a:spcPct val="115000"/>
              </a:lnSpc>
              <a:spcBef>
                <a:spcPts val="0"/>
              </a:spcBef>
              <a:spcAft>
                <a:spcPts val="0"/>
              </a:spcAft>
              <a:buClr>
                <a:schemeClr val="accent1"/>
              </a:buClr>
              <a:buSzPts val="2400"/>
              <a:buFont typeface="Red Hat Text"/>
              <a:buChar char="●"/>
              <a:tabLst/>
              <a:defRPr/>
            </a:pPr>
            <a:endParaRPr kumimoji="0" lang="en-US" sz="1600" b="0" i="0" u="none" strike="noStrike" kern="0" cap="none" spc="0" normalizeH="0" baseline="0" noProof="0" dirty="0">
              <a:ln>
                <a:noFill/>
              </a:ln>
              <a:solidFill>
                <a:schemeClr val="dk1"/>
              </a:solidFill>
              <a:effectLst/>
              <a:uLnTx/>
              <a:uFillTx/>
              <a:latin typeface="+mn-lt"/>
              <a:ea typeface="Calibri" panose="020F0502020204030204" pitchFamily="34" charset="0"/>
              <a:cs typeface="Red Hat Text"/>
              <a:sym typeface="Red Hat Text"/>
            </a:endParaRPr>
          </a:p>
          <a:p>
            <a:pPr marL="457200" marR="0" lvl="0" indent="-381000" algn="l" defTabSz="914400" rtl="0" eaLnBrk="1" fontAlgn="auto" latinLnBrk="0" hangingPunct="1">
              <a:lnSpc>
                <a:spcPct val="115000"/>
              </a:lnSpc>
              <a:spcBef>
                <a:spcPts val="0"/>
              </a:spcBef>
              <a:spcAft>
                <a:spcPts val="0"/>
              </a:spcAft>
              <a:buClr>
                <a:schemeClr val="accent1"/>
              </a:buClr>
              <a:buSzPts val="2400"/>
              <a:buFont typeface="Red Hat Text"/>
              <a:buChar char="●"/>
              <a:tabLst/>
              <a:defRPr/>
            </a:pPr>
            <a:r>
              <a:rPr kumimoji="0" lang="en-US" sz="1600" b="1" i="0" u="none" strike="noStrike" kern="0" cap="none" spc="0" normalizeH="0" baseline="0" noProof="0" dirty="0">
                <a:ln>
                  <a:noFill/>
                </a:ln>
                <a:solidFill>
                  <a:schemeClr val="dk1"/>
                </a:solidFill>
                <a:effectLst/>
                <a:uLnTx/>
                <a:uFillTx/>
                <a:latin typeface="+mn-lt"/>
                <a:ea typeface="Calibri" panose="020F0502020204030204" pitchFamily="34" charset="0"/>
                <a:cs typeface="Times New Roman" panose="02020603050405020304" pitchFamily="18" charset="0"/>
                <a:sym typeface="Red Hat Text"/>
              </a:rPr>
              <a:t>Keywords- </a:t>
            </a:r>
            <a:r>
              <a:rPr kumimoji="0" lang="en-US" sz="1600" b="0" i="0" u="none" strike="noStrike" kern="0" cap="none" spc="0" normalizeH="0" baseline="0" noProof="0" dirty="0">
                <a:ln>
                  <a:noFill/>
                </a:ln>
                <a:solidFill>
                  <a:schemeClr val="dk1"/>
                </a:solidFill>
                <a:effectLst/>
                <a:uLnTx/>
                <a:uFillTx/>
                <a:latin typeface="+mn-lt"/>
                <a:ea typeface="Calibri" panose="020F0502020204030204" pitchFamily="34" charset="0"/>
                <a:cs typeface="Times New Roman" panose="02020603050405020304" pitchFamily="18" charset="0"/>
                <a:sym typeface="Red Hat Text"/>
              </a:rPr>
              <a:t>Raw cotton fibers, color assessment, classification, SVM.</a:t>
            </a:r>
          </a:p>
          <a:p>
            <a:pPr marL="0" marR="0" lvl="0" indent="0" algn="l" defTabSz="914400" rtl="0" eaLnBrk="1" fontAlgn="auto" latinLnBrk="0" hangingPunct="1">
              <a:lnSpc>
                <a:spcPct val="115000"/>
              </a:lnSpc>
              <a:spcBef>
                <a:spcPts val="0"/>
              </a:spcBef>
              <a:spcAft>
                <a:spcPts val="0"/>
              </a:spcAft>
              <a:buClr>
                <a:schemeClr val="accent1"/>
              </a:buClr>
              <a:buSzPts val="2400"/>
              <a:buFont typeface="Red Hat Text"/>
              <a:buNone/>
              <a:tabLst/>
              <a:defRPr/>
            </a:pPr>
            <a:endParaRPr kumimoji="0" lang="en-US" sz="1600" b="1" i="0" u="none" strike="noStrike" kern="0" cap="none" spc="0" normalizeH="0" baseline="0" noProof="0" dirty="0">
              <a:ln>
                <a:noFill/>
              </a:ln>
              <a:solidFill>
                <a:schemeClr val="dk1"/>
              </a:solidFill>
              <a:effectLst/>
              <a:uLnTx/>
              <a:uFillTx/>
              <a:latin typeface="+mn-lt"/>
              <a:ea typeface="Red Hat Text"/>
              <a:cs typeface="Red Hat Text"/>
              <a:sym typeface="Red Hat Tex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4475" y="742575"/>
            <a:ext cx="4289525" cy="633300"/>
          </a:xfrm>
        </p:spPr>
        <p:txBody>
          <a:bodyPr/>
          <a:lstStyle/>
          <a:p>
            <a:r>
              <a:rPr lang="en-US" sz="3500" dirty="0"/>
              <a:t>Aim And Objective</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4</a:t>
            </a:fld>
            <a:endParaRPr lang="en"/>
          </a:p>
        </p:txBody>
      </p:sp>
      <p:sp>
        <p:nvSpPr>
          <p:cNvPr id="4" name="Google Shape;97;p14"/>
          <p:cNvSpPr txBox="1">
            <a:spLocks/>
          </p:cNvSpPr>
          <p:nvPr/>
        </p:nvSpPr>
        <p:spPr>
          <a:xfrm>
            <a:off x="990600" y="1375875"/>
            <a:ext cx="6248400" cy="3048000"/>
          </a:xfrm>
          <a:prstGeom prst="rect">
            <a:avLst/>
          </a:prstGeom>
          <a:noFill/>
          <a:ln>
            <a:noFill/>
          </a:ln>
        </p:spPr>
        <p:txBody>
          <a:bodyPr spcFirstLastPara="1" wrap="square" lIns="0" tIns="0" rIns="0" bIns="0" anchor="t" anchorCtr="0">
            <a:noAutofit/>
          </a:bodyPr>
          <a:lstStyle/>
          <a:p>
            <a:pPr marL="457200" lvl="0" indent="-381000" algn="just">
              <a:buClr>
                <a:schemeClr val="accent1"/>
              </a:buClr>
              <a:buSzPts val="2400"/>
              <a:buFont typeface="Red Hat Text"/>
              <a:buChar char="●"/>
            </a:pPr>
            <a:r>
              <a:rPr lang="en-US" sz="1600" dirty="0">
                <a:latin typeface="+mn-lt"/>
                <a:cs typeface="Times New Roman" panose="02020603050405020304" pitchFamily="18" charset="0"/>
              </a:rPr>
              <a:t>Aim of the dissertation is to predict the quality of raw cotton to give perfect pricing for both farmers and provide best quality of raw material for textile industries in India or outside India, with the help of machine learning approach</a:t>
            </a:r>
          </a:p>
          <a:p>
            <a:pPr marL="457200" indent="-381000" algn="just">
              <a:buClr>
                <a:schemeClr val="accent1"/>
              </a:buClr>
              <a:buSzPts val="2400"/>
              <a:buFont typeface="Red Hat Text"/>
              <a:buChar char="●"/>
            </a:pPr>
            <a:r>
              <a:rPr lang="en-US" sz="1600" dirty="0">
                <a:latin typeface="+mn-lt"/>
                <a:ea typeface="Calibri" panose="020F0502020204030204" pitchFamily="34" charset="0"/>
                <a:cs typeface="Times New Roman" panose="02020603050405020304" pitchFamily="18" charset="0"/>
              </a:rPr>
              <a:t>Objectives:-</a:t>
            </a:r>
            <a:endParaRPr lang="en-US" sz="1600" b="1" dirty="0">
              <a:solidFill>
                <a:schemeClr val="dk1"/>
              </a:solidFill>
              <a:latin typeface="+mn-lt"/>
              <a:ea typeface="Calibri" panose="020F0502020204030204" pitchFamily="34" charset="0"/>
              <a:cs typeface="Times New Roman" panose="02020603050405020304" pitchFamily="18" charset="0"/>
              <a:sym typeface="Red Hat Text"/>
            </a:endParaRPr>
          </a:p>
          <a:p>
            <a:pPr marL="803275" marR="0" indent="-342900" algn="just">
              <a:spcBef>
                <a:spcPts val="0"/>
              </a:spcBef>
              <a:spcAft>
                <a:spcPts val="0"/>
              </a:spcAft>
              <a:buFont typeface="+mj-lt"/>
              <a:buAutoNum type="arabicParenR"/>
            </a:pPr>
            <a:r>
              <a:rPr lang="en-US" sz="1600" dirty="0">
                <a:effectLst/>
                <a:latin typeface="+mn-lt"/>
                <a:ea typeface="Calibri" panose="020F0502020204030204" pitchFamily="34" charset="0"/>
                <a:cs typeface="Mangal" panose="02040503050203030202" pitchFamily="18" charset="0"/>
              </a:rPr>
              <a:t>To design a mechanism which will provide a way towards identifying cotton quality. </a:t>
            </a:r>
            <a:endParaRPr lang="en-IN" sz="1600" dirty="0">
              <a:effectLst/>
              <a:latin typeface="+mn-lt"/>
              <a:ea typeface="Calibri" panose="020F0502020204030204" pitchFamily="34" charset="0"/>
              <a:cs typeface="Mangal" panose="02040503050203030202" pitchFamily="18" charset="0"/>
            </a:endParaRPr>
          </a:p>
          <a:p>
            <a:pPr marL="803275" marR="0" indent="-342900" algn="just">
              <a:spcBef>
                <a:spcPts val="0"/>
              </a:spcBef>
              <a:spcAft>
                <a:spcPts val="0"/>
              </a:spcAft>
              <a:buFont typeface="+mj-lt"/>
              <a:buAutoNum type="arabicParenR"/>
            </a:pPr>
            <a:r>
              <a:rPr lang="en-US" sz="1600" dirty="0">
                <a:effectLst/>
                <a:latin typeface="+mn-lt"/>
                <a:ea typeface="Calibri" panose="020F0502020204030204" pitchFamily="34" charset="0"/>
                <a:cs typeface="Mangal" panose="02040503050203030202" pitchFamily="18" charset="0"/>
              </a:rPr>
              <a:t>To provide a method which will automatically sort good quality and bad   quality cotton without any human intervention.</a:t>
            </a:r>
            <a:endParaRPr lang="en-IN" sz="1600" dirty="0">
              <a:effectLst/>
              <a:latin typeface="+mn-lt"/>
              <a:ea typeface="Calibri" panose="020F0502020204030204" pitchFamily="34" charset="0"/>
              <a:cs typeface="Mangal" panose="02040503050203030202" pitchFamily="18" charset="0"/>
            </a:endParaRPr>
          </a:p>
          <a:p>
            <a:pPr marL="803275" marR="0" indent="-342900" algn="just">
              <a:spcBef>
                <a:spcPts val="0"/>
              </a:spcBef>
              <a:spcAft>
                <a:spcPts val="0"/>
              </a:spcAft>
              <a:buFont typeface="+mj-lt"/>
              <a:buAutoNum type="arabicParenR"/>
            </a:pPr>
            <a:r>
              <a:rPr lang="en-US" sz="1600" dirty="0">
                <a:effectLst/>
                <a:latin typeface="+mn-lt"/>
                <a:ea typeface="Calibri" panose="020F0502020204030204" pitchFamily="34" charset="0"/>
                <a:cs typeface="Mangal" panose="02040503050203030202" pitchFamily="18" charset="0"/>
              </a:rPr>
              <a:t>To provide cost effective solution to various textile industries which are working in cotton fiber processing.</a:t>
            </a:r>
            <a:endParaRPr lang="en-IN" sz="1600" dirty="0">
              <a:effectLst/>
              <a:latin typeface="+mn-lt"/>
              <a:ea typeface="Calibri" panose="020F0502020204030204" pitchFamily="34" charset="0"/>
              <a:cs typeface="Mangal" panose="02040503050203030202" pitchFamily="18" charset="0"/>
            </a:endParaRPr>
          </a:p>
          <a:p>
            <a:pPr marL="76200" algn="just">
              <a:lnSpc>
                <a:spcPct val="115000"/>
              </a:lnSpc>
              <a:buClr>
                <a:schemeClr val="accent1"/>
              </a:buClr>
              <a:buSzPts val="2400"/>
            </a:pPr>
            <a:endParaRPr lang="en-US" sz="1500" dirty="0">
              <a:latin typeface="+mn-lt"/>
              <a:ea typeface="Calibri" panose="020F0502020204030204" pitchFamily="34" charset="0"/>
              <a:cs typeface="Times New Roman" panose="02020603050405020304" pitchFamily="18" charset="0"/>
            </a:endParaRPr>
          </a:p>
        </p:txBody>
      </p:sp>
      <p:pic>
        <p:nvPicPr>
          <p:cNvPr id="5" name="Picture 2">
            <a:extLst>
              <a:ext uri="{FF2B5EF4-FFF2-40B4-BE49-F238E27FC236}">
                <a16:creationId xmlns:a16="http://schemas.microsoft.com/office/drawing/2014/main" id="{98E8A100-825F-26E0-9D32-33C788CAE8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4900" y="1375875"/>
            <a:ext cx="1304925"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76088A49-3332-AB22-E887-B995C1124875}"/>
              </a:ext>
            </a:extLst>
          </p:cNvPr>
          <p:cNvPicPr>
            <a:picLocks noChangeAspect="1"/>
          </p:cNvPicPr>
          <p:nvPr/>
        </p:nvPicPr>
        <p:blipFill>
          <a:blip r:embed="rId3"/>
          <a:stretch>
            <a:fillRect/>
          </a:stretch>
        </p:blipFill>
        <p:spPr>
          <a:xfrm>
            <a:off x="7314900" y="2899875"/>
            <a:ext cx="1283267" cy="12801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4475" y="795450"/>
            <a:ext cx="4137125" cy="633300"/>
          </a:xfrm>
        </p:spPr>
        <p:txBody>
          <a:bodyPr/>
          <a:lstStyle/>
          <a:p>
            <a:r>
              <a:rPr lang="en-IN" sz="3500" dirty="0"/>
              <a:t>Literature Survey </a:t>
            </a:r>
            <a:endParaRPr lang="en-US" sz="3500"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5</a:t>
            </a:fld>
            <a:endParaRPr lang="en"/>
          </a:p>
        </p:txBody>
      </p:sp>
      <p:sp>
        <p:nvSpPr>
          <p:cNvPr id="4" name="Google Shape;97;p14"/>
          <p:cNvSpPr txBox="1">
            <a:spLocks/>
          </p:cNvSpPr>
          <p:nvPr/>
        </p:nvSpPr>
        <p:spPr>
          <a:xfrm>
            <a:off x="1014228" y="1733550"/>
            <a:ext cx="7467600" cy="3048000"/>
          </a:xfrm>
          <a:prstGeom prst="rect">
            <a:avLst/>
          </a:prstGeom>
          <a:noFill/>
          <a:ln>
            <a:noFill/>
          </a:ln>
        </p:spPr>
        <p:txBody>
          <a:bodyPr spcFirstLastPara="1" wrap="square" lIns="0" tIns="0" rIns="0" bIns="0" anchor="t" anchorCtr="0">
            <a:noAutofit/>
          </a:bodyPr>
          <a:lstStyle/>
          <a:p>
            <a:pPr marL="457200" lvl="0" indent="-381000" algn="just">
              <a:lnSpc>
                <a:spcPct val="115000"/>
              </a:lnSpc>
              <a:buClr>
                <a:schemeClr val="accent1"/>
              </a:buClr>
              <a:buSzPts val="2400"/>
              <a:buFont typeface="Red Hat Text"/>
              <a:buChar char="●"/>
            </a:pPr>
            <a:r>
              <a:rPr lang="en-US" sz="2400" dirty="0">
                <a:latin typeface="+mn-lt"/>
                <a:cs typeface="Times New Roman" panose="02020603050405020304" pitchFamily="18" charset="0"/>
              </a:rPr>
              <a:t>C</a:t>
            </a:r>
            <a:r>
              <a:rPr lang="en-IN" sz="2400" dirty="0">
                <a:effectLst/>
                <a:latin typeface="Calibri" panose="020F0502020204030204" pitchFamily="34" charset="0"/>
                <a:ea typeface="Calibri" panose="020F0502020204030204" pitchFamily="34" charset="0"/>
                <a:cs typeface="Mangal" panose="02040503050203030202" pitchFamily="18" charset="0"/>
              </a:rPr>
              <a:t>Object detection with OpenCV</a:t>
            </a:r>
          </a:p>
          <a:p>
            <a:pPr marL="457200" lvl="0" indent="-381000" algn="just">
              <a:lnSpc>
                <a:spcPct val="115000"/>
              </a:lnSpc>
              <a:buClr>
                <a:schemeClr val="accent1"/>
              </a:buClr>
              <a:buSzPts val="2400"/>
              <a:buFont typeface="Red Hat Text"/>
              <a:buChar char="●"/>
            </a:pPr>
            <a:r>
              <a:rPr lang="en-IN" sz="2400" dirty="0">
                <a:effectLst/>
                <a:latin typeface="Calibri" panose="020F0502020204030204" pitchFamily="34" charset="0"/>
                <a:ea typeface="Calibri" panose="020F0502020204030204" pitchFamily="34" charset="0"/>
                <a:cs typeface="Mangal" panose="02040503050203030202" pitchFamily="18" charset="0"/>
              </a:rPr>
              <a:t>Image Classification using Convolutional Neural Networks (CNN)</a:t>
            </a:r>
          </a:p>
          <a:p>
            <a:pPr marL="457200" lvl="0" indent="-381000" algn="just">
              <a:lnSpc>
                <a:spcPct val="115000"/>
              </a:lnSpc>
              <a:buClr>
                <a:schemeClr val="accent1"/>
              </a:buClr>
              <a:buSzPts val="2400"/>
              <a:buFont typeface="Red Hat Text"/>
              <a:buChar char="●"/>
            </a:pPr>
            <a:r>
              <a:rPr lang="en-IN" sz="2400" dirty="0">
                <a:effectLst/>
                <a:latin typeface="Calibri" panose="020F0502020204030204" pitchFamily="34" charset="0"/>
                <a:ea typeface="Calibri" panose="020F0502020204030204" pitchFamily="34" charset="0"/>
                <a:cs typeface="Mangal" panose="02040503050203030202" pitchFamily="18" charset="0"/>
              </a:rPr>
              <a:t>Image Processing is Going to Happen using Teachable Machine</a:t>
            </a:r>
          </a:p>
          <a:p>
            <a:pPr marL="457200" indent="-381000" algn="just">
              <a:lnSpc>
                <a:spcPct val="115000"/>
              </a:lnSpc>
              <a:buClr>
                <a:schemeClr val="accent1"/>
              </a:buClr>
              <a:buSzPts val="2400"/>
              <a:buFont typeface="Red Hat Text"/>
              <a:buChar char="●"/>
            </a:pPr>
            <a:endParaRPr lang="en-US" sz="2400" dirty="0">
              <a:latin typeface="+mn-lt"/>
              <a:ea typeface="Calibri" panose="020F0502020204030204" pitchFamily="34" charset="0"/>
              <a:cs typeface="Times New Roman" panose="02020603050405020304" pitchFamily="18" charset="0"/>
            </a:endParaRPr>
          </a:p>
          <a:p>
            <a:pPr marL="514350" lvl="0" indent="-514350" algn="just">
              <a:lnSpc>
                <a:spcPct val="150000"/>
              </a:lnSpc>
            </a:pPr>
            <a:r>
              <a:rPr lang="en-US" sz="2400" dirty="0">
                <a:latin typeface="+mn-lt"/>
                <a:ea typeface="Calibri" panose="020F0502020204030204" pitchFamily="34"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514350" lvl="0" indent="-514350" algn="just">
              <a:lnSpc>
                <a:spcPct val="150000"/>
              </a:lnSpc>
              <a:spcAft>
                <a:spcPts val="1000"/>
              </a:spcAft>
            </a:pPr>
            <a:endParaRPr lang="en-IN" sz="2400" dirty="0">
              <a:latin typeface="+mn-lt"/>
              <a:ea typeface="Calibri" panose="020F0502020204030204" pitchFamily="34" charset="0"/>
              <a:cs typeface="Times New Roman" panose="02020603050405020304" pitchFamily="18" charset="0"/>
            </a:endParaRPr>
          </a:p>
          <a:p>
            <a:pPr marL="457200" lvl="0" indent="-381000" algn="just">
              <a:lnSpc>
                <a:spcPct val="115000"/>
              </a:lnSpc>
              <a:buClr>
                <a:schemeClr val="accent1"/>
              </a:buClr>
              <a:buSzPts val="2400"/>
              <a:buFont typeface="Red Hat Text"/>
              <a:buChar char="●"/>
            </a:pPr>
            <a:endParaRPr lang="en-US" sz="2400" dirty="0">
              <a:latin typeface="+mn-lt"/>
              <a:cs typeface="Times New Roman" panose="02020603050405020304" pitchFamily="18" charset="0"/>
            </a:endParaRPr>
          </a:p>
          <a:p>
            <a:endParaRPr kumimoji="0" lang="en-US" sz="2400" b="0" i="0" u="none" strike="noStrike" kern="0" cap="none" spc="0" normalizeH="0" baseline="0" noProof="0" dirty="0">
              <a:ln>
                <a:noFill/>
              </a:ln>
              <a:solidFill>
                <a:schemeClr val="dk1"/>
              </a:solidFill>
              <a:effectLst/>
              <a:uLnTx/>
              <a:uFillTx/>
              <a:latin typeface="+mn-lt"/>
              <a:ea typeface="Calibri" panose="020F0502020204030204" pitchFamily="34" charset="0"/>
              <a:cs typeface="Red Hat Text"/>
              <a:sym typeface="Red Hat Text"/>
            </a:endParaRPr>
          </a:p>
          <a:p>
            <a:pPr marL="285750" indent="-285750" algn="just">
              <a:lnSpc>
                <a:spcPct val="150000"/>
              </a:lnSpc>
            </a:pPr>
            <a:r>
              <a:rPr lang="en-US" sz="2400" dirty="0">
                <a:latin typeface="+mn-lt"/>
                <a:cs typeface="Times New Roman" panose="02020603050405020304" pitchFamily="18" charset="0"/>
              </a:rPr>
              <a:t> </a:t>
            </a:r>
            <a:endParaRPr lang="en-US" sz="2400" dirty="0">
              <a:latin typeface="+mn-lt"/>
              <a:ea typeface="Calibri" panose="020F0502020204030204" pitchFamily="34" charset="0"/>
              <a:cs typeface="Times New Roman" panose="02020603050405020304" pitchFamily="18" charset="0"/>
            </a:endParaRPr>
          </a:p>
          <a:p>
            <a:pPr marL="457200" indent="-381000">
              <a:lnSpc>
                <a:spcPct val="115000"/>
              </a:lnSpc>
              <a:buClr>
                <a:schemeClr val="accent1"/>
              </a:buClr>
              <a:buSzPts val="2400"/>
              <a:buFont typeface="Red Hat Text"/>
              <a:buChar char="●"/>
            </a:pPr>
            <a:endParaRPr lang="en-US" sz="2400" dirty="0">
              <a:solidFill>
                <a:schemeClr val="dk1"/>
              </a:solidFill>
              <a:latin typeface="+mn-lt"/>
              <a:ea typeface="Calibri" panose="020F0502020204030204" pitchFamily="34" charset="0"/>
              <a:cs typeface="Times New Roman" panose="02020603050405020304" pitchFamily="18" charset="0"/>
              <a:sym typeface="Red Hat Text"/>
            </a:endParaRPr>
          </a:p>
          <a:p>
            <a:pPr marL="457200" marR="0" lvl="0" indent="-381000" algn="l" defTabSz="914400" rtl="0" eaLnBrk="1" fontAlgn="auto" latinLnBrk="0" hangingPunct="1">
              <a:lnSpc>
                <a:spcPct val="115000"/>
              </a:lnSpc>
              <a:spcBef>
                <a:spcPts val="0"/>
              </a:spcBef>
              <a:spcAft>
                <a:spcPts val="0"/>
              </a:spcAft>
              <a:buClr>
                <a:schemeClr val="accent1"/>
              </a:buClr>
              <a:buSzPts val="2400"/>
              <a:buFont typeface="Red Hat Text"/>
              <a:buChar char="●"/>
              <a:tabLst/>
              <a:defRPr/>
            </a:pPr>
            <a:endParaRPr kumimoji="0" lang="en-US" sz="2400" b="0" i="0" u="none" strike="noStrike" kern="0" cap="none" spc="0" normalizeH="0" baseline="0" noProof="0" dirty="0">
              <a:ln>
                <a:noFill/>
              </a:ln>
              <a:solidFill>
                <a:schemeClr val="dk1"/>
              </a:solidFill>
              <a:effectLst/>
              <a:uLnTx/>
              <a:uFillTx/>
              <a:latin typeface="+mn-lt"/>
              <a:ea typeface="Calibri" panose="020F0502020204030204" pitchFamily="34" charset="0"/>
              <a:cs typeface="Times New Roman" panose="02020603050405020304" pitchFamily="18" charset="0"/>
              <a:sym typeface="Red Hat Text"/>
            </a:endParaRPr>
          </a:p>
          <a:p>
            <a:pPr marL="0" marR="0" lvl="0" indent="0" algn="l" defTabSz="914400" rtl="0" eaLnBrk="1" fontAlgn="auto" latinLnBrk="0" hangingPunct="1">
              <a:lnSpc>
                <a:spcPct val="115000"/>
              </a:lnSpc>
              <a:spcBef>
                <a:spcPts val="0"/>
              </a:spcBef>
              <a:spcAft>
                <a:spcPts val="0"/>
              </a:spcAft>
              <a:buClr>
                <a:schemeClr val="accent1"/>
              </a:buClr>
              <a:buSzPts val="2400"/>
              <a:buFont typeface="Red Hat Text"/>
              <a:buNone/>
              <a:tabLst/>
              <a:defRPr/>
            </a:pPr>
            <a:endParaRPr kumimoji="0" lang="en-US" sz="2400" b="1" i="0" u="none" strike="noStrike" kern="0" cap="none" spc="0" normalizeH="0" baseline="0" noProof="0" dirty="0">
              <a:ln>
                <a:noFill/>
              </a:ln>
              <a:solidFill>
                <a:schemeClr val="dk1"/>
              </a:solidFill>
              <a:effectLst/>
              <a:uLnTx/>
              <a:uFillTx/>
              <a:latin typeface="+mn-lt"/>
              <a:ea typeface="Red Hat Text"/>
              <a:cs typeface="Red Hat Text"/>
              <a:sym typeface="Red Hat Tex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4475" y="795450"/>
            <a:ext cx="7032725" cy="633300"/>
          </a:xfrm>
        </p:spPr>
        <p:txBody>
          <a:bodyPr/>
          <a:lstStyle/>
          <a:p>
            <a:r>
              <a:rPr lang="en-IN" sz="3600" dirty="0">
                <a:effectLst/>
                <a:latin typeface="Calibri" panose="020F0502020204030204" pitchFamily="34" charset="0"/>
                <a:ea typeface="Calibri" panose="020F0502020204030204" pitchFamily="34" charset="0"/>
                <a:cs typeface="Mangal" panose="02040503050203030202" pitchFamily="18" charset="0"/>
              </a:rPr>
              <a:t>Object detection with OpenCV</a:t>
            </a:r>
            <a:endParaRPr lang="en-US" sz="3500"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6</a:t>
            </a:fld>
            <a:endParaRPr lang="en"/>
          </a:p>
        </p:txBody>
      </p:sp>
      <p:pic>
        <p:nvPicPr>
          <p:cNvPr id="5" name="Picture 2">
            <a:extLst>
              <a:ext uri="{FF2B5EF4-FFF2-40B4-BE49-F238E27FC236}">
                <a16:creationId xmlns:a16="http://schemas.microsoft.com/office/drawing/2014/main" id="{0C2B276E-9845-D678-E29C-7D6BF72413ED}"/>
              </a:ext>
            </a:extLst>
          </p:cNvPr>
          <p:cNvPicPr>
            <a:picLocks noChangeAspect="1" noChangeArrowheads="1"/>
          </p:cNvPicPr>
          <p:nvPr/>
        </p:nvPicPr>
        <p:blipFill>
          <a:blip r:embed="rId2"/>
          <a:srcRect/>
          <a:stretch>
            <a:fillRect/>
          </a:stretch>
        </p:blipFill>
        <p:spPr bwMode="auto">
          <a:xfrm>
            <a:off x="5565675" y="3439716"/>
            <a:ext cx="2666999" cy="923021"/>
          </a:xfrm>
          <a:prstGeom prst="rect">
            <a:avLst/>
          </a:prstGeom>
          <a:noFill/>
          <a:ln w="9525">
            <a:noFill/>
            <a:miter lim="800000"/>
            <a:headEnd/>
            <a:tailEnd/>
          </a:ln>
          <a:effectLst/>
        </p:spPr>
      </p:pic>
      <p:pic>
        <p:nvPicPr>
          <p:cNvPr id="6" name="Picture 2">
            <a:extLst>
              <a:ext uri="{FF2B5EF4-FFF2-40B4-BE49-F238E27FC236}">
                <a16:creationId xmlns:a16="http://schemas.microsoft.com/office/drawing/2014/main" id="{68271913-00CA-8CD4-FCE8-C1F19D1EC560}"/>
              </a:ext>
            </a:extLst>
          </p:cNvPr>
          <p:cNvPicPr>
            <a:picLocks noChangeAspect="1" noChangeArrowheads="1"/>
          </p:cNvPicPr>
          <p:nvPr/>
        </p:nvPicPr>
        <p:blipFill>
          <a:blip r:embed="rId3"/>
          <a:srcRect/>
          <a:stretch>
            <a:fillRect/>
          </a:stretch>
        </p:blipFill>
        <p:spPr bwMode="auto">
          <a:xfrm>
            <a:off x="1044475" y="1428750"/>
            <a:ext cx="4521200" cy="1828800"/>
          </a:xfrm>
          <a:prstGeom prst="rect">
            <a:avLst/>
          </a:prstGeom>
          <a:noFill/>
          <a:ln w="9525">
            <a:noFill/>
            <a:miter lim="800000"/>
            <a:headEnd/>
            <a:tailEnd/>
          </a:ln>
          <a:effectLst/>
        </p:spPr>
      </p:pic>
      <p:sp>
        <p:nvSpPr>
          <p:cNvPr id="7" name="TextBox 6">
            <a:extLst>
              <a:ext uri="{FF2B5EF4-FFF2-40B4-BE49-F238E27FC236}">
                <a16:creationId xmlns:a16="http://schemas.microsoft.com/office/drawing/2014/main" id="{98D15105-5C19-9EC5-5995-0171F56CDB31}"/>
              </a:ext>
            </a:extLst>
          </p:cNvPr>
          <p:cNvSpPr txBox="1"/>
          <p:nvPr/>
        </p:nvSpPr>
        <p:spPr>
          <a:xfrm>
            <a:off x="5715000" y="1428750"/>
            <a:ext cx="2517674" cy="1723549"/>
          </a:xfrm>
          <a:prstGeom prst="rect">
            <a:avLst/>
          </a:prstGeom>
          <a:noFill/>
        </p:spPr>
        <p:txBody>
          <a:bodyPr wrap="square" rtlCol="0">
            <a:spAutoFit/>
          </a:bodyPr>
          <a:lstStyle/>
          <a:p>
            <a:pPr algn="just"/>
            <a:r>
              <a:rPr lang="en-US" sz="1200" dirty="0"/>
              <a:t>A Hear feature considers adjacent rectangular regions at a specific location in a detection window, sums up the pixel intensities in each region, and calculates the difference between these sums. some the Hear features are shown in the following.</a:t>
            </a:r>
          </a:p>
          <a:p>
            <a:pPr algn="just"/>
            <a:endParaRPr lang="en-IN" sz="1000" dirty="0"/>
          </a:p>
        </p:txBody>
      </p:sp>
      <p:sp>
        <p:nvSpPr>
          <p:cNvPr id="8" name="TextBox 7">
            <a:extLst>
              <a:ext uri="{FF2B5EF4-FFF2-40B4-BE49-F238E27FC236}">
                <a16:creationId xmlns:a16="http://schemas.microsoft.com/office/drawing/2014/main" id="{7EEA5E6D-31C0-918F-2D7A-23C9F79AF8AF}"/>
              </a:ext>
            </a:extLst>
          </p:cNvPr>
          <p:cNvSpPr txBox="1"/>
          <p:nvPr/>
        </p:nvSpPr>
        <p:spPr>
          <a:xfrm>
            <a:off x="1044475" y="3439716"/>
            <a:ext cx="4365725" cy="646331"/>
          </a:xfrm>
          <a:prstGeom prst="rect">
            <a:avLst/>
          </a:prstGeom>
          <a:noFill/>
        </p:spPr>
        <p:txBody>
          <a:bodyPr wrap="square" rtlCol="0">
            <a:spAutoFit/>
          </a:bodyPr>
          <a:lstStyle/>
          <a:p>
            <a:pPr algn="just"/>
            <a:r>
              <a:rPr lang="en-US" sz="1200" dirty="0"/>
              <a:t>It is a machine learning-based approach where a cascade function is trained from a lot of positive and negative images. It is then used to detect objects in other images.</a:t>
            </a:r>
            <a:endParaRPr lang="en-IN"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4475" y="795450"/>
            <a:ext cx="7032725" cy="633300"/>
          </a:xfrm>
        </p:spPr>
        <p:txBody>
          <a:bodyPr/>
          <a:lstStyle/>
          <a:p>
            <a:pPr marL="457200" lvl="0" indent="-381000" algn="just">
              <a:lnSpc>
                <a:spcPct val="115000"/>
              </a:lnSpc>
              <a:buClr>
                <a:schemeClr val="accent1"/>
              </a:buClr>
              <a:buSzPts val="2400"/>
              <a:buFont typeface="Red Hat Text"/>
              <a:buChar char="●"/>
            </a:pPr>
            <a:r>
              <a:rPr lang="en-IN" sz="2000" dirty="0">
                <a:effectLst/>
                <a:latin typeface="Calibri" panose="020F0502020204030204" pitchFamily="34" charset="0"/>
                <a:ea typeface="Calibri" panose="020F0502020204030204" pitchFamily="34" charset="0"/>
                <a:cs typeface="Mangal" panose="02040503050203030202" pitchFamily="18" charset="0"/>
              </a:rPr>
              <a:t>Image Classification using Convolutional Neural Networks (CNN)</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7</a:t>
            </a:fld>
            <a:endParaRPr lang="en"/>
          </a:p>
        </p:txBody>
      </p:sp>
      <p:sp>
        <p:nvSpPr>
          <p:cNvPr id="4" name="TextBox 3">
            <a:extLst>
              <a:ext uri="{FF2B5EF4-FFF2-40B4-BE49-F238E27FC236}">
                <a16:creationId xmlns:a16="http://schemas.microsoft.com/office/drawing/2014/main" id="{EB79C836-FED0-EE7C-C8EA-17876E960753}"/>
              </a:ext>
            </a:extLst>
          </p:cNvPr>
          <p:cNvSpPr txBox="1"/>
          <p:nvPr/>
        </p:nvSpPr>
        <p:spPr>
          <a:xfrm>
            <a:off x="1044475" y="3393943"/>
            <a:ext cx="2057400" cy="954107"/>
          </a:xfrm>
          <a:prstGeom prst="rect">
            <a:avLst/>
          </a:prstGeom>
          <a:noFill/>
        </p:spPr>
        <p:txBody>
          <a:bodyPr wrap="square" rtlCol="0">
            <a:spAutoFit/>
          </a:bodyPr>
          <a:lstStyle/>
          <a:p>
            <a:pPr algn="just"/>
            <a:r>
              <a:rPr lang="en-US" b="1" dirty="0"/>
              <a:t>1. Using CNNs to Classify Hand-written Digits on MNIST  Dataset</a:t>
            </a:r>
            <a:endParaRPr lang="en-IN" dirty="0"/>
          </a:p>
        </p:txBody>
      </p:sp>
      <p:pic>
        <p:nvPicPr>
          <p:cNvPr id="7" name="Picture 2" descr="C:\Users\MOHSIN KHAN\Desktop\dataset img.png">
            <a:extLst>
              <a:ext uri="{FF2B5EF4-FFF2-40B4-BE49-F238E27FC236}">
                <a16:creationId xmlns:a16="http://schemas.microsoft.com/office/drawing/2014/main" id="{DED04048-52C1-3AD0-7B90-0B7639CBAA7E}"/>
              </a:ext>
            </a:extLst>
          </p:cNvPr>
          <p:cNvPicPr>
            <a:picLocks noChangeAspect="1" noChangeArrowheads="1"/>
          </p:cNvPicPr>
          <p:nvPr/>
        </p:nvPicPr>
        <p:blipFill rotWithShape="1">
          <a:blip r:embed="rId2"/>
          <a:srcRect t="15863"/>
          <a:stretch/>
        </p:blipFill>
        <p:spPr bwMode="auto">
          <a:xfrm>
            <a:off x="1044475" y="2014446"/>
            <a:ext cx="1920240" cy="1114607"/>
          </a:xfrm>
          <a:prstGeom prst="rect">
            <a:avLst/>
          </a:prstGeom>
          <a:noFill/>
        </p:spPr>
      </p:pic>
      <p:sp>
        <p:nvSpPr>
          <p:cNvPr id="9" name="TextBox 8">
            <a:extLst>
              <a:ext uri="{FF2B5EF4-FFF2-40B4-BE49-F238E27FC236}">
                <a16:creationId xmlns:a16="http://schemas.microsoft.com/office/drawing/2014/main" id="{ED3F0D40-793B-1B48-F7C2-5B030B66388E}"/>
              </a:ext>
            </a:extLst>
          </p:cNvPr>
          <p:cNvSpPr txBox="1"/>
          <p:nvPr/>
        </p:nvSpPr>
        <p:spPr>
          <a:xfrm>
            <a:off x="3892240" y="3501664"/>
            <a:ext cx="2133600" cy="738664"/>
          </a:xfrm>
          <a:prstGeom prst="rect">
            <a:avLst/>
          </a:prstGeom>
          <a:noFill/>
        </p:spPr>
        <p:txBody>
          <a:bodyPr wrap="square" rtlCol="0">
            <a:spAutoFit/>
          </a:bodyPr>
          <a:lstStyle/>
          <a:p>
            <a:pPr algn="just"/>
            <a:r>
              <a:rPr lang="en-US" b="1" dirty="0"/>
              <a:t>2. Identifying Images from the CIFAR-10 Dataset using CNNs</a:t>
            </a:r>
            <a:endParaRPr lang="en-IN" dirty="0"/>
          </a:p>
        </p:txBody>
      </p:sp>
      <p:pic>
        <p:nvPicPr>
          <p:cNvPr id="10" name="Picture 2" descr="C:\Users\MOHSIN KHAN\Desktop\dataset img 2.png">
            <a:extLst>
              <a:ext uri="{FF2B5EF4-FFF2-40B4-BE49-F238E27FC236}">
                <a16:creationId xmlns:a16="http://schemas.microsoft.com/office/drawing/2014/main" id="{8B2A17D7-42ED-0272-BFBB-76C133A0CEAD}"/>
              </a:ext>
            </a:extLst>
          </p:cNvPr>
          <p:cNvPicPr>
            <a:picLocks noChangeAspect="1" noChangeArrowheads="1"/>
          </p:cNvPicPr>
          <p:nvPr/>
        </p:nvPicPr>
        <p:blipFill>
          <a:blip r:embed="rId3"/>
          <a:srcRect/>
          <a:stretch>
            <a:fillRect/>
          </a:stretch>
        </p:blipFill>
        <p:spPr bwMode="auto">
          <a:xfrm>
            <a:off x="3733800" y="1611064"/>
            <a:ext cx="2194560" cy="1708284"/>
          </a:xfrm>
          <a:prstGeom prst="rect">
            <a:avLst/>
          </a:prstGeom>
          <a:noFill/>
        </p:spPr>
      </p:pic>
      <p:sp>
        <p:nvSpPr>
          <p:cNvPr id="11" name="TextBox 10">
            <a:extLst>
              <a:ext uri="{FF2B5EF4-FFF2-40B4-BE49-F238E27FC236}">
                <a16:creationId xmlns:a16="http://schemas.microsoft.com/office/drawing/2014/main" id="{FDF5862A-3EAB-4BAD-9EE0-5E8456A07D55}"/>
              </a:ext>
            </a:extLst>
          </p:cNvPr>
          <p:cNvSpPr txBox="1"/>
          <p:nvPr/>
        </p:nvSpPr>
        <p:spPr>
          <a:xfrm>
            <a:off x="6477000" y="3501664"/>
            <a:ext cx="1905000" cy="738664"/>
          </a:xfrm>
          <a:prstGeom prst="rect">
            <a:avLst/>
          </a:prstGeom>
          <a:noFill/>
        </p:spPr>
        <p:txBody>
          <a:bodyPr wrap="square" rtlCol="0">
            <a:spAutoFit/>
          </a:bodyPr>
          <a:lstStyle/>
          <a:p>
            <a:pPr algn="just"/>
            <a:r>
              <a:rPr lang="en-US" b="1" dirty="0"/>
              <a:t>3. Categorizing the Images of ImageNet using CNNs</a:t>
            </a:r>
            <a:endParaRPr lang="en-IN" dirty="0"/>
          </a:p>
        </p:txBody>
      </p:sp>
      <p:pic>
        <p:nvPicPr>
          <p:cNvPr id="12" name="Picture 2" descr="C:\Users\MOHSIN KHAN\Desktop\dataset img 3.png">
            <a:extLst>
              <a:ext uri="{FF2B5EF4-FFF2-40B4-BE49-F238E27FC236}">
                <a16:creationId xmlns:a16="http://schemas.microsoft.com/office/drawing/2014/main" id="{D6A0D5E9-AE04-D860-91D7-EF107551FBF3}"/>
              </a:ext>
            </a:extLst>
          </p:cNvPr>
          <p:cNvPicPr>
            <a:picLocks noChangeAspect="1" noChangeArrowheads="1"/>
          </p:cNvPicPr>
          <p:nvPr/>
        </p:nvPicPr>
        <p:blipFill>
          <a:blip r:embed="rId4"/>
          <a:srcRect/>
          <a:stretch>
            <a:fillRect/>
          </a:stretch>
        </p:blipFill>
        <p:spPr bwMode="auto">
          <a:xfrm>
            <a:off x="6286500" y="1994487"/>
            <a:ext cx="2286000" cy="941439"/>
          </a:xfrm>
          <a:prstGeom prst="rect">
            <a:avLst/>
          </a:prstGeom>
          <a:noFill/>
        </p:spPr>
      </p:pic>
    </p:spTree>
    <p:extLst>
      <p:ext uri="{BB962C8B-B14F-4D97-AF65-F5344CB8AC3E}">
        <p14:creationId xmlns:p14="http://schemas.microsoft.com/office/powerpoint/2010/main" val="3303283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4475" y="795450"/>
            <a:ext cx="7032725" cy="633300"/>
          </a:xfrm>
        </p:spPr>
        <p:txBody>
          <a:bodyPr/>
          <a:lstStyle/>
          <a:p>
            <a:pPr marL="457200" indent="-381000" algn="just">
              <a:lnSpc>
                <a:spcPct val="115000"/>
              </a:lnSpc>
              <a:buClr>
                <a:schemeClr val="accent1"/>
              </a:buClr>
              <a:buSzPts val="2400"/>
              <a:buFont typeface="Red Hat Text"/>
              <a:buChar char="●"/>
            </a:pPr>
            <a:r>
              <a:rPr lang="en-IN" sz="2000" dirty="0">
                <a:effectLst/>
                <a:latin typeface="Calibri" panose="020F0502020204030204" pitchFamily="34" charset="0"/>
                <a:ea typeface="Calibri" panose="020F0502020204030204" pitchFamily="34" charset="0"/>
                <a:cs typeface="Mangal" panose="02040503050203030202" pitchFamily="18" charset="0"/>
              </a:rPr>
              <a:t>Image Processing is Going to Happen using Teachable Machine</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8</a:t>
            </a:fld>
            <a:endParaRPr lang="en"/>
          </a:p>
        </p:txBody>
      </p:sp>
      <p:pic>
        <p:nvPicPr>
          <p:cNvPr id="13" name="Picture 12" descr="teachable machine online tool for machine learning">
            <a:extLst>
              <a:ext uri="{FF2B5EF4-FFF2-40B4-BE49-F238E27FC236}">
                <a16:creationId xmlns:a16="http://schemas.microsoft.com/office/drawing/2014/main" id="{5C47B14E-F0D6-9663-C114-83C7AFA019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4475" y="1657350"/>
            <a:ext cx="4754880" cy="2612329"/>
          </a:xfrm>
          <a:prstGeom prst="rect">
            <a:avLst/>
          </a:prstGeom>
          <a:noFill/>
          <a:ln>
            <a:noFill/>
          </a:ln>
        </p:spPr>
      </p:pic>
      <p:sp>
        <p:nvSpPr>
          <p:cNvPr id="5" name="TextBox 4">
            <a:extLst>
              <a:ext uri="{FF2B5EF4-FFF2-40B4-BE49-F238E27FC236}">
                <a16:creationId xmlns:a16="http://schemas.microsoft.com/office/drawing/2014/main" id="{E9DF6BDF-62CA-AC21-5903-DB63812A4C9A}"/>
              </a:ext>
            </a:extLst>
          </p:cNvPr>
          <p:cNvSpPr txBox="1"/>
          <p:nvPr/>
        </p:nvSpPr>
        <p:spPr>
          <a:xfrm>
            <a:off x="6019800" y="1657350"/>
            <a:ext cx="2286000" cy="2523768"/>
          </a:xfrm>
          <a:prstGeom prst="rect">
            <a:avLst/>
          </a:prstGeom>
          <a:noFill/>
        </p:spPr>
        <p:txBody>
          <a:bodyPr wrap="square" rtlCol="0">
            <a:spAutoFit/>
          </a:bodyPr>
          <a:lstStyle/>
          <a:p>
            <a:pPr algn="just"/>
            <a:r>
              <a:rPr lang="en-US" sz="1200" b="1" dirty="0"/>
              <a:t>Stage1</a:t>
            </a:r>
            <a:r>
              <a:rPr lang="en-US" sz="1200" dirty="0"/>
              <a:t>: Gather data samples and pre-process the data </a:t>
            </a:r>
          </a:p>
          <a:p>
            <a:pPr algn="just"/>
            <a:endParaRPr lang="en-US" sz="1200" dirty="0"/>
          </a:p>
          <a:p>
            <a:pPr algn="just"/>
            <a:r>
              <a:rPr lang="en-US" sz="1200" b="1" dirty="0"/>
              <a:t>Stage2</a:t>
            </a:r>
            <a:r>
              <a:rPr lang="en-US" sz="1200" dirty="0"/>
              <a:t>: Create a Suitable Machine Learning Model with Convolutional and Deep Neural Networks and Train it with your data</a:t>
            </a:r>
          </a:p>
          <a:p>
            <a:pPr algn="just"/>
            <a:endParaRPr lang="en-US" sz="1200" dirty="0"/>
          </a:p>
          <a:p>
            <a:pPr algn="just"/>
            <a:r>
              <a:rPr lang="en-US" sz="1200" b="1" dirty="0"/>
              <a:t>Stage3</a:t>
            </a:r>
            <a:r>
              <a:rPr lang="en-US" sz="1200" dirty="0"/>
              <a:t>: Deploy the model and carry out Inference and Prediction</a:t>
            </a:r>
          </a:p>
          <a:p>
            <a:pPr algn="just"/>
            <a:endParaRPr lang="en-IN" sz="1200" dirty="0"/>
          </a:p>
        </p:txBody>
      </p:sp>
    </p:spTree>
    <p:extLst>
      <p:ext uri="{BB962C8B-B14F-4D97-AF65-F5344CB8AC3E}">
        <p14:creationId xmlns:p14="http://schemas.microsoft.com/office/powerpoint/2010/main" val="3605887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4475" y="795450"/>
            <a:ext cx="7032725" cy="480900"/>
          </a:xfrm>
        </p:spPr>
        <p:txBody>
          <a:bodyPr/>
          <a:lstStyle/>
          <a:p>
            <a:pPr marL="457200" indent="-381000" algn="just">
              <a:lnSpc>
                <a:spcPct val="115000"/>
              </a:lnSpc>
              <a:buClr>
                <a:schemeClr val="accent1"/>
              </a:buClr>
              <a:buSzPts val="2400"/>
              <a:buFont typeface="Red Hat Text"/>
              <a:buChar char="●"/>
            </a:pPr>
            <a:r>
              <a:rPr lang="en-US" sz="2800" dirty="0">
                <a:latin typeface="Calibri" panose="020F0502020204030204" pitchFamily="34" charset="0"/>
                <a:ea typeface="Calibri" panose="020F0502020204030204" pitchFamily="34" charset="0"/>
                <a:cs typeface="Mangal" panose="02040503050203030202" pitchFamily="18" charset="0"/>
              </a:rPr>
              <a:t>S</a:t>
            </a:r>
            <a:r>
              <a:rPr lang="en-IN" sz="2800" dirty="0" err="1">
                <a:latin typeface="Calibri" panose="020F0502020204030204" pitchFamily="34" charset="0"/>
                <a:ea typeface="Calibri" panose="020F0502020204030204" pitchFamily="34" charset="0"/>
                <a:cs typeface="Mangal" panose="02040503050203030202" pitchFamily="18" charset="0"/>
              </a:rPr>
              <a:t>ystem</a:t>
            </a:r>
            <a:r>
              <a:rPr lang="en-IN" sz="2800" dirty="0">
                <a:latin typeface="Calibri" panose="020F0502020204030204" pitchFamily="34" charset="0"/>
                <a:ea typeface="Calibri" panose="020F0502020204030204" pitchFamily="34" charset="0"/>
                <a:cs typeface="Mangal" panose="02040503050203030202" pitchFamily="18" charset="0"/>
              </a:rPr>
              <a:t> Analysis</a:t>
            </a:r>
            <a:endParaRPr lang="en-IN" sz="2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9</a:t>
            </a:fld>
            <a:endParaRPr lang="en"/>
          </a:p>
        </p:txBody>
      </p:sp>
      <p:pic>
        <p:nvPicPr>
          <p:cNvPr id="1027" name="Picture 3">
            <a:extLst>
              <a:ext uri="{FF2B5EF4-FFF2-40B4-BE49-F238E27FC236}">
                <a16:creationId xmlns:a16="http://schemas.microsoft.com/office/drawing/2014/main" id="{99B60889-2682-9E51-98CC-282B31086B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020" y="1695451"/>
            <a:ext cx="2356960" cy="155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846BAB63-8E4E-53E3-6409-6BFEE566BAD0}"/>
              </a:ext>
            </a:extLst>
          </p:cNvPr>
          <p:cNvSpPr txBox="1"/>
          <p:nvPr/>
        </p:nvSpPr>
        <p:spPr>
          <a:xfrm>
            <a:off x="897820" y="3562350"/>
            <a:ext cx="2657359" cy="369332"/>
          </a:xfrm>
          <a:prstGeom prst="rect">
            <a:avLst/>
          </a:prstGeom>
          <a:noFill/>
        </p:spPr>
        <p:txBody>
          <a:bodyPr wrap="square" rtlCol="0">
            <a:spAutoFit/>
          </a:bodyPr>
          <a:lstStyle/>
          <a:p>
            <a:pPr algn="ctr"/>
            <a:r>
              <a:rPr lang="en-US" sz="1800" b="1" dirty="0"/>
              <a:t>Context</a:t>
            </a:r>
            <a:endParaRPr lang="en-IN" sz="1800" b="1" dirty="0"/>
          </a:p>
        </p:txBody>
      </p:sp>
      <p:pic>
        <p:nvPicPr>
          <p:cNvPr id="1028" name="Picture 4">
            <a:extLst>
              <a:ext uri="{FF2B5EF4-FFF2-40B4-BE49-F238E27FC236}">
                <a16:creationId xmlns:a16="http://schemas.microsoft.com/office/drawing/2014/main" id="{173B54CE-C869-8535-D7E2-924A0A12B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695451"/>
            <a:ext cx="2408072" cy="1463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B9D09EE5-743B-61F9-DE3B-571129F3955A}"/>
              </a:ext>
            </a:extLst>
          </p:cNvPr>
          <p:cNvSpPr txBox="1"/>
          <p:nvPr/>
        </p:nvSpPr>
        <p:spPr>
          <a:xfrm>
            <a:off x="3609156" y="3497934"/>
            <a:ext cx="2657359" cy="369332"/>
          </a:xfrm>
          <a:prstGeom prst="rect">
            <a:avLst/>
          </a:prstGeom>
          <a:noFill/>
        </p:spPr>
        <p:txBody>
          <a:bodyPr wrap="square" rtlCol="0">
            <a:spAutoFit/>
          </a:bodyPr>
          <a:lstStyle/>
          <a:p>
            <a:pPr algn="ctr"/>
            <a:r>
              <a:rPr lang="en-US" sz="1800" b="1" dirty="0"/>
              <a:t>Use Case</a:t>
            </a:r>
            <a:endParaRPr lang="en-IN" sz="1800" b="1" dirty="0"/>
          </a:p>
        </p:txBody>
      </p:sp>
      <p:pic>
        <p:nvPicPr>
          <p:cNvPr id="1029" name="Picture 5">
            <a:extLst>
              <a:ext uri="{FF2B5EF4-FFF2-40B4-BE49-F238E27FC236}">
                <a16:creationId xmlns:a16="http://schemas.microsoft.com/office/drawing/2014/main" id="{F500B5C3-7EE1-4B45-003B-955153F71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695451"/>
            <a:ext cx="2124500" cy="155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593BB23F-8469-24CA-0A67-374032214874}"/>
              </a:ext>
            </a:extLst>
          </p:cNvPr>
          <p:cNvSpPr txBox="1"/>
          <p:nvPr/>
        </p:nvSpPr>
        <p:spPr>
          <a:xfrm>
            <a:off x="6134370" y="3484366"/>
            <a:ext cx="2657359" cy="369332"/>
          </a:xfrm>
          <a:prstGeom prst="rect">
            <a:avLst/>
          </a:prstGeom>
          <a:noFill/>
        </p:spPr>
        <p:txBody>
          <a:bodyPr wrap="square" rtlCol="0">
            <a:spAutoFit/>
          </a:bodyPr>
          <a:lstStyle/>
          <a:p>
            <a:pPr algn="ctr"/>
            <a:r>
              <a:rPr lang="en-US" sz="1800" b="1" dirty="0"/>
              <a:t>System Architecture</a:t>
            </a:r>
            <a:endParaRPr lang="en-IN" sz="1800" b="1" dirty="0"/>
          </a:p>
        </p:txBody>
      </p:sp>
    </p:spTree>
    <p:extLst>
      <p:ext uri="{BB962C8B-B14F-4D97-AF65-F5344CB8AC3E}">
        <p14:creationId xmlns:p14="http://schemas.microsoft.com/office/powerpoint/2010/main" val="1549241854"/>
      </p:ext>
    </p:extLst>
  </p:cSld>
  <p:clrMapOvr>
    <a:masterClrMapping/>
  </p:clrMapOvr>
</p:sld>
</file>

<file path=ppt/theme/theme1.xml><?xml version="1.0" encoding="utf-8"?>
<a:theme xmlns:a="http://schemas.openxmlformats.org/drawingml/2006/main" name="Timandra template">
  <a:themeElements>
    <a:clrScheme name="Custom 347">
      <a:dk1>
        <a:srgbClr val="24283B"/>
      </a:dk1>
      <a:lt1>
        <a:srgbClr val="FFFFFF"/>
      </a:lt1>
      <a:dk2>
        <a:srgbClr val="80828B"/>
      </a:dk2>
      <a:lt2>
        <a:srgbClr val="EAECF0"/>
      </a:lt2>
      <a:accent1>
        <a:srgbClr val="FFCE00"/>
      </a:accent1>
      <a:accent2>
        <a:srgbClr val="FFF14C"/>
      </a:accent2>
      <a:accent3>
        <a:srgbClr val="9FE2D0"/>
      </a:accent3>
      <a:accent4>
        <a:srgbClr val="1AB6D1"/>
      </a:accent4>
      <a:accent5>
        <a:srgbClr val="0784B1"/>
      </a:accent5>
      <a:accent6>
        <a:srgbClr val="EE7673"/>
      </a:accent6>
      <a:hlink>
        <a:srgbClr val="3180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876</TotalTime>
  <Words>931</Words>
  <Application>Microsoft Office PowerPoint</Application>
  <PresentationFormat>On-screen Show (16:9)</PresentationFormat>
  <Paragraphs>89</Paragraphs>
  <Slides>16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Red Hat Display</vt:lpstr>
      <vt:lpstr>Calibri</vt:lpstr>
      <vt:lpstr>Red Hat Text</vt:lpstr>
      <vt:lpstr>Times New Roman</vt:lpstr>
      <vt:lpstr>Timandra template</vt:lpstr>
      <vt:lpstr>Presentation On Detection of  Cotton Quality Using Machine Learning  Techniques</vt:lpstr>
      <vt:lpstr>Index</vt:lpstr>
      <vt:lpstr>Abstract</vt:lpstr>
      <vt:lpstr>Aim And Objective</vt:lpstr>
      <vt:lpstr>Literature Survey </vt:lpstr>
      <vt:lpstr>Object detection with OpenCV</vt:lpstr>
      <vt:lpstr>Image Classification using Convolutional Neural Networks (CNN)</vt:lpstr>
      <vt:lpstr>Image Processing is Going to Happen using Teachable Machine</vt:lpstr>
      <vt:lpstr>System Analysis</vt:lpstr>
      <vt:lpstr>Implementations and Results</vt:lpstr>
      <vt:lpstr>Training the Model</vt:lpstr>
      <vt:lpstr>Deploying and Previewing</vt:lpstr>
      <vt:lpstr>Exporting the model created using Teachable Machine</vt:lpstr>
      <vt:lpstr>Screenshots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Prediction of  Cotton Quality Using Machine Learning Approach</dc:title>
  <dc:creator>Acer</dc:creator>
  <cp:lastModifiedBy>Tushar Bawankar</cp:lastModifiedBy>
  <cp:revision>100</cp:revision>
  <dcterms:modified xsi:type="dcterms:W3CDTF">2022-05-31T11:08:09Z</dcterms:modified>
</cp:coreProperties>
</file>